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762" r:id="rId3"/>
    <p:sldId id="776" r:id="rId4"/>
    <p:sldId id="297" r:id="rId5"/>
    <p:sldId id="772" r:id="rId6"/>
    <p:sldId id="773" r:id="rId7"/>
    <p:sldId id="771" r:id="rId8"/>
    <p:sldId id="259" r:id="rId9"/>
    <p:sldId id="260" r:id="rId10"/>
    <p:sldId id="299" r:id="rId11"/>
    <p:sldId id="775" r:id="rId12"/>
    <p:sldId id="261" r:id="rId13"/>
    <p:sldId id="262" r:id="rId14"/>
    <p:sldId id="263" r:id="rId15"/>
    <p:sldId id="264" r:id="rId16"/>
    <p:sldId id="315" r:id="rId17"/>
    <p:sldId id="311" r:id="rId18"/>
    <p:sldId id="777" r:id="rId19"/>
    <p:sldId id="778" r:id="rId20"/>
    <p:sldId id="779" r:id="rId21"/>
    <p:sldId id="780" r:id="rId22"/>
    <p:sldId id="781" r:id="rId23"/>
    <p:sldId id="782" r:id="rId24"/>
    <p:sldId id="783" r:id="rId25"/>
    <p:sldId id="784" r:id="rId26"/>
    <p:sldId id="785" r:id="rId27"/>
    <p:sldId id="786" r:id="rId28"/>
    <p:sldId id="787" r:id="rId29"/>
    <p:sldId id="788" r:id="rId30"/>
    <p:sldId id="789" r:id="rId31"/>
    <p:sldId id="790" r:id="rId32"/>
    <p:sldId id="289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7" autoAdjust="0"/>
    <p:restoredTop sz="94660"/>
  </p:normalViewPr>
  <p:slideViewPr>
    <p:cSldViewPr>
      <p:cViewPr varScale="1">
        <p:scale>
          <a:sx n="65" d="100"/>
          <a:sy n="65" d="100"/>
        </p:scale>
        <p:origin x="-12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8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90781-6145-4206-87CB-16483DC555B7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5F2DA0-CC7D-4E5E-BAA2-618ED6404E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8363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F2DA0-CC7D-4E5E-BAA2-618ED6404E80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325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90170B-243A-4FA5-8B1C-701B0C9F9AD9}" type="slidenum">
              <a:rPr lang="ru-RU" altLang="ru-RU"/>
              <a:pPr eaLnBrk="1" hangingPunct="1"/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024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C6FD6-A836-4FE9-A811-F8554F3127A0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64A53-BF68-4134-89E5-1E50A92538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636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6B10F-E52B-48C9-A117-E2AF3F19C72D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266AF-A8C8-497C-975C-008102FA65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399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73329-1EB7-4533-9110-87B899EE4606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C50D9-7218-43B5-9BC4-B5CB82AD4F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705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AF142-CBAD-44E7-8F04-2CE6FE197663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5FBCD-3973-4D4F-A564-7051FC9948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077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76800-CFEE-4195-98BD-4A02AEA52517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8B6A5-6BC2-4199-B177-0AEF4A4DEA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843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06DE6-5DD3-49C0-A628-9BA3D5F04C5A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AA9E3-CD2C-4975-87F2-180692D7B5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485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CC568-9CED-4426-B177-0BAA029E39D8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59C0C-A3F1-4FD7-98DE-EBD722C8AF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934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EE771-1387-4A02-9C57-B85454FBB319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70E24-04CA-4C7B-99CB-1340FD6FC7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380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03E64-84AC-4921-B9C2-47D0B2C31F27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85560-C34F-4AEF-8C67-C28FDCEB19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753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571A1-198A-468E-8B8B-3EA29197EE09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B77BF-9994-41BD-A087-6746542A85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96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14119-C852-4D00-BF6A-2F4FB4249AA2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97D59-A6F1-4A63-9346-EB29403851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686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AE9985-3DD7-41DC-B576-3265DD71135E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F549F2C-B275-4DB8-911C-F6266B51F62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6.wmf"/><Relationship Id="rId3" Type="http://schemas.openxmlformats.org/officeDocument/2006/relationships/image" Target="../media/image7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png"/><Relationship Id="rId5" Type="http://schemas.openxmlformats.org/officeDocument/2006/relationships/image" Target="../media/image3.wmf"/><Relationship Id="rId10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3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6.wmf"/><Relationship Id="rId3" Type="http://schemas.openxmlformats.org/officeDocument/2006/relationships/image" Target="../media/image7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9.png"/><Relationship Id="rId5" Type="http://schemas.openxmlformats.org/officeDocument/2006/relationships/image" Target="../media/image3.wmf"/><Relationship Id="rId10" Type="http://schemas.openxmlformats.org/officeDocument/2006/relationships/image" Target="../media/image5.wmf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4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0"/>
          <p:cNvSpPr txBox="1">
            <a:spLocks noChangeArrowheads="1"/>
          </p:cNvSpPr>
          <p:nvPr/>
        </p:nvSpPr>
        <p:spPr bwMode="auto">
          <a:xfrm>
            <a:off x="-14234" y="3044021"/>
            <a:ext cx="9144000" cy="255454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latin typeface="Arial" panose="020B0604020202020204" pitchFamily="34" charset="0"/>
              </a:rPr>
              <a:t>Рассеяние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latin typeface="Arial" panose="020B0604020202020204" pitchFamily="34" charset="0"/>
              </a:rPr>
              <a:t>на объектах размеры которых существенно больше длины волны используемого излучения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73320791-3236-476B-94C3-3ED59A875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34" y="764704"/>
            <a:ext cx="9144000" cy="1939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6000" b="1" dirty="0">
                <a:solidFill>
                  <a:srgbClr val="0000FF"/>
                </a:solidFill>
                <a:latin typeface="Arial" panose="020B0604020202020204" pitchFamily="34" charset="0"/>
              </a:rPr>
              <a:t>Малоугловое рассеяние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038264C-81E9-4753-A5D0-68F88F03B5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5972175"/>
            <a:ext cx="4038600" cy="885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2"/>
          <p:cNvSpPr>
            <a:spLocks noChangeArrowheads="1"/>
          </p:cNvSpPr>
          <p:nvPr/>
        </p:nvSpPr>
        <p:spPr bwMode="auto">
          <a:xfrm>
            <a:off x="-7938" y="313333"/>
            <a:ext cx="9151938" cy="332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000" dirty="0">
                <a:solidFill>
                  <a:srgbClr val="0000FF"/>
                </a:solidFill>
                <a:latin typeface="Arial" panose="020B0604020202020204" pitchFamily="34" charset="0"/>
              </a:rPr>
              <a:t>В отличие от других дифракционных методов (</a:t>
            </a:r>
            <a:r>
              <a:rPr lang="ru-RU" altLang="ru-RU" sz="3000" i="1" dirty="0">
                <a:solidFill>
                  <a:srgbClr val="0000FF"/>
                </a:solidFill>
                <a:latin typeface="Arial" panose="020B0604020202020204" pitchFamily="34" charset="0"/>
              </a:rPr>
              <a:t>рентгеновского структурного анализа, нейтронографии, электронографии)</a:t>
            </a:r>
            <a:r>
              <a:rPr lang="ru-RU" altLang="ru-RU" sz="3000" dirty="0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000" b="1" dirty="0">
                <a:solidFill>
                  <a:srgbClr val="CC0000"/>
                </a:solidFill>
                <a:latin typeface="Arial" panose="020B0604020202020204" pitchFamily="34" charset="0"/>
              </a:rPr>
              <a:t>с помощью </a:t>
            </a:r>
            <a:r>
              <a:rPr lang="ru-RU" altLang="ru-RU" sz="3000" b="1" dirty="0" err="1">
                <a:solidFill>
                  <a:srgbClr val="CC0000"/>
                </a:solidFill>
                <a:latin typeface="Arial" panose="020B0604020202020204" pitchFamily="34" charset="0"/>
              </a:rPr>
              <a:t>малоуглового</a:t>
            </a:r>
            <a:r>
              <a:rPr lang="ru-RU" altLang="ru-RU" sz="3000" b="1" dirty="0">
                <a:solidFill>
                  <a:srgbClr val="CC0000"/>
                </a:solidFill>
                <a:latin typeface="Arial" panose="020B0604020202020204" pitchFamily="34" charset="0"/>
              </a:rPr>
              <a:t> рассеяния  исследуют структуру разупорядоченных объектов с размерами частиц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000" b="1" dirty="0">
                <a:solidFill>
                  <a:srgbClr val="CC0000"/>
                </a:solidFill>
                <a:latin typeface="Arial" panose="020B0604020202020204" pitchFamily="34" charset="0"/>
              </a:rPr>
              <a:t>порядка 10</a:t>
            </a:r>
            <a:r>
              <a:rPr lang="ru-RU" altLang="ru-RU" sz="3000" b="1" baseline="30000" dirty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  <a:r>
              <a:rPr lang="ru-RU" altLang="ru-RU" sz="3000" b="1" dirty="0">
                <a:solidFill>
                  <a:srgbClr val="CC0000"/>
                </a:solidFill>
                <a:latin typeface="Arial" panose="020B0604020202020204" pitchFamily="34" charset="0"/>
              </a:rPr>
              <a:t> – 10</a:t>
            </a:r>
            <a:r>
              <a:rPr lang="ru-RU" altLang="ru-RU" sz="3000" b="1" baseline="30000" dirty="0">
                <a:solidFill>
                  <a:srgbClr val="CC0000"/>
                </a:solidFill>
                <a:latin typeface="Arial" panose="020B0604020202020204" pitchFamily="34" charset="0"/>
              </a:rPr>
              <a:t>4 </a:t>
            </a:r>
            <a:r>
              <a:rPr lang="en-US" altLang="ru-RU" sz="3000" b="1" dirty="0">
                <a:solidFill>
                  <a:srgbClr val="CC0000"/>
                </a:solidFill>
                <a:latin typeface="Arial" panose="020B0604020202020204" pitchFamily="34" charset="0"/>
              </a:rPr>
              <a:t>Å</a:t>
            </a:r>
            <a:r>
              <a:rPr lang="ru-RU" altLang="ru-RU" sz="3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ru-RU" altLang="ru-RU" sz="3000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8"/>
          <p:cNvSpPr>
            <a:spLocks noChangeArrowheads="1"/>
          </p:cNvSpPr>
          <p:nvPr/>
        </p:nvSpPr>
        <p:spPr bwMode="auto">
          <a:xfrm>
            <a:off x="-7938" y="3706718"/>
            <a:ext cx="9144000" cy="1568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00FF"/>
                </a:solidFill>
                <a:latin typeface="Arial" panose="020B0604020202020204" pitchFamily="34" charset="0"/>
              </a:rPr>
              <a:t>ЧТОБЫ ИССЛЕДОВАТЬ НЕОДНОРОДНОСТИ  РАЗМЕРОМ (10</a:t>
            </a:r>
            <a:r>
              <a:rPr lang="ru-RU" altLang="ru-RU"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ru-RU" altLang="ru-RU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– 10</a:t>
            </a:r>
            <a:r>
              <a:rPr lang="ru-RU" altLang="ru-RU"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  <a:r>
              <a:rPr lang="en-US" altLang="ru-RU"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ru-RU" sz="2400" b="1" dirty="0">
                <a:solidFill>
                  <a:srgbClr val="0000FF"/>
                </a:solidFill>
                <a:latin typeface="Arial" panose="020B0604020202020204" pitchFamily="34" charset="0"/>
              </a:rPr>
              <a:t>Å</a:t>
            </a:r>
            <a:r>
              <a:rPr lang="ru-RU" altLang="ru-RU" sz="2400" b="1" dirty="0">
                <a:solidFill>
                  <a:srgbClr val="0000FF"/>
                </a:solidFill>
                <a:latin typeface="Arial" panose="020B0604020202020204" pitchFamily="34" charset="0"/>
              </a:rPr>
              <a:t>), ТРЕБУЕТСЯ ИЗМЕРЯТЬ ИНТЕНСИВНОСТЬ РАССЕЯНИЯ ДЛЯ ВЕКТОРОВ ОБРАТНОГО ПРОСТРАНСТВА │S│=0,0001÷0,1 </a:t>
            </a:r>
            <a:r>
              <a:rPr lang="en-US" altLang="ru-RU" sz="2400" b="1" dirty="0">
                <a:solidFill>
                  <a:srgbClr val="0000FF"/>
                </a:solidFill>
                <a:latin typeface="Arial" panose="020B0604020202020204" pitchFamily="34" charset="0"/>
              </a:rPr>
              <a:t>Å</a:t>
            </a:r>
            <a:r>
              <a:rPr lang="ru-RU" altLang="ru-RU"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-1</a:t>
            </a:r>
            <a:endParaRPr lang="ru-RU" altLang="ru-RU" sz="2400" b="1" baseline="30000" dirty="0"/>
          </a:p>
        </p:txBody>
      </p:sp>
      <p:sp>
        <p:nvSpPr>
          <p:cNvPr id="5" name="Прямоугольник 9"/>
          <p:cNvSpPr>
            <a:spLocks noChangeArrowheads="1"/>
          </p:cNvSpPr>
          <p:nvPr/>
        </p:nvSpPr>
        <p:spPr bwMode="auto">
          <a:xfrm>
            <a:off x="0" y="5355233"/>
            <a:ext cx="9144000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ПРИ ДЛИНЕ ВОЛНЫ, НАПРИМЕР, </a:t>
            </a:r>
            <a:r>
              <a:rPr lang="el-GR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λ</a:t>
            </a:r>
            <a:r>
              <a:rPr lang="ru-RU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=1,54 </a:t>
            </a:r>
            <a:r>
              <a:rPr lang="en-US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Å</a:t>
            </a:r>
            <a:r>
              <a:rPr lang="ru-RU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углы рассеяния будут 2</a:t>
            </a:r>
            <a:r>
              <a:rPr lang="el-GR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θ</a:t>
            </a:r>
            <a:r>
              <a:rPr lang="en-US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~</a:t>
            </a:r>
            <a:r>
              <a:rPr lang="ru-RU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0,008 ÷ 2°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571500"/>
            <a:ext cx="66960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6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-1589" y="1006534"/>
            <a:ext cx="9144001" cy="206210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Малоугловое рассеяние - единственный метод получения прямой структурной информации о системах с хаотическим расположением неоднородностей, коллоидных частиц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. </a:t>
            </a:r>
            <a:endParaRPr lang="ru-RU" altLang="ru-RU" sz="2400" dirty="0"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-1590" y="3212976"/>
            <a:ext cx="9144001" cy="30464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>
                <a:solidFill>
                  <a:srgbClr val="0000FF"/>
                </a:solidFill>
                <a:latin typeface="Arial" panose="020B0604020202020204" pitchFamily="34" charset="0"/>
              </a:rPr>
              <a:t>С помощью малоуглового рассеяния</a:t>
            </a:r>
            <a:r>
              <a:rPr lang="ru-RU" altLang="ru-RU">
                <a:latin typeface="Arial" panose="020B0604020202020204" pitchFamily="34" charset="0"/>
              </a:rPr>
              <a:t> </a:t>
            </a:r>
            <a:r>
              <a:rPr lang="ru-RU" altLang="ru-RU">
                <a:solidFill>
                  <a:srgbClr val="0000FF"/>
                </a:solidFill>
                <a:latin typeface="Arial" panose="020B0604020202020204" pitchFamily="34" charset="0"/>
              </a:rPr>
              <a:t>изучают строение биологических молекул в растворах, объёмные дефекты в кристаллических веществах, кластерную структуру жидкостей и аморфных тел, поры в различных пористых материалах и</a:t>
            </a:r>
            <a:r>
              <a:rPr lang="en-US" altLang="ru-RU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altLang="ru-RU">
                <a:solidFill>
                  <a:srgbClr val="0000FF"/>
                </a:solidFill>
                <a:latin typeface="Arial" panose="020B0604020202020204" pitchFamily="34" charset="0"/>
              </a:rPr>
              <a:t>др. </a:t>
            </a:r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>
                <a:solidFill>
                  <a:srgbClr val="0000FF"/>
                </a:solidFill>
                <a:latin typeface="Arial" panose="020B0604020202020204" pitchFamily="34" charset="0"/>
              </a:rPr>
              <a:t>Примеры применения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>
                <a:solidFill>
                  <a:srgbClr val="0000FF"/>
                </a:solidFill>
                <a:latin typeface="Arial" panose="020B0604020202020204" pitchFamily="34" charset="0"/>
              </a:rPr>
              <a:t>малоуглового рассеяния</a:t>
            </a:r>
            <a:endParaRPr lang="ru-RU" altLang="ru-RU" sz="3600" b="1">
              <a:latin typeface="Arial" panose="020B0604020202020204" pitchFamily="34" charset="0"/>
            </a:endParaRPr>
          </a:p>
        </p:txBody>
      </p:sp>
      <p:pic>
        <p:nvPicPr>
          <p:cNvPr id="11267" name="Picture 8" descr="E:\MP 1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8616950" cy="516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0" y="1284000"/>
            <a:ext cx="9144000" cy="3046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dirty="0">
                <a:latin typeface="Arial" panose="020B0604020202020204" pitchFamily="34" charset="0"/>
              </a:rPr>
              <a:t>1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i="1" dirty="0">
                <a:latin typeface="Arial" panose="020B0604020202020204" pitchFamily="34" charset="0"/>
              </a:rPr>
              <a:t>Биологически активные соединения.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С помощью </a:t>
            </a:r>
            <a:r>
              <a:rPr lang="ru-RU" altLang="ru-RU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малоуглового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 рассеяния изучается строение биологических макромолекул и их комплексов (белков, нуклеиновых кислот, вирусов, мембран и др.).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При этом удается исследовать строение частиц в водно-солевых растворах, т. е. в условиях, приближенных к условиям их функционирования</a:t>
            </a:r>
            <a:endParaRPr lang="ru-RU" altLang="ru-RU" sz="2400" dirty="0">
              <a:latin typeface="Arial" panose="020B0604020202020204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0" y="4365625"/>
            <a:ext cx="9144000" cy="23083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dirty="0">
                <a:latin typeface="Arial" panose="020B0604020202020204" pitchFamily="34" charset="0"/>
              </a:rPr>
              <a:t>2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i="1" dirty="0">
                <a:latin typeface="Arial" panose="020B0604020202020204" pitchFamily="34" charset="0"/>
              </a:rPr>
              <a:t>Полимерные соединения.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Методами </a:t>
            </a:r>
            <a:r>
              <a:rPr lang="ru-RU" altLang="ru-RU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малоуглового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 рассеяния исследуются особенности укладки и общие характеристики натуральных и синтетических полимеров как в растворах, так и в твердом состоянии</a:t>
            </a:r>
          </a:p>
        </p:txBody>
      </p:sp>
      <p:sp>
        <p:nvSpPr>
          <p:cNvPr id="30724" name="Text Box 7"/>
          <p:cNvSpPr txBox="1">
            <a:spLocks noChangeArrowheads="1"/>
          </p:cNvSpPr>
          <p:nvPr/>
        </p:nvSpPr>
        <p:spPr bwMode="auto">
          <a:xfrm>
            <a:off x="0" y="49213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>
                <a:solidFill>
                  <a:srgbClr val="0000FF"/>
                </a:solidFill>
                <a:latin typeface="Arial" panose="020B0604020202020204" pitchFamily="34" charset="0"/>
              </a:rPr>
              <a:t>Области применения </a:t>
            </a:r>
            <a:endParaRPr lang="en-US" altLang="ru-RU" sz="36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>
                <a:solidFill>
                  <a:srgbClr val="0000FF"/>
                </a:solidFill>
                <a:latin typeface="Arial" panose="020B0604020202020204" pitchFamily="34" charset="0"/>
              </a:rPr>
              <a:t>малоуглового рассеяния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  <p:bldP spid="33797" grpId="0" animBg="1"/>
      <p:bldP spid="307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0" y="735013"/>
            <a:ext cx="9144000" cy="23083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dirty="0">
                <a:latin typeface="Arial" panose="020B0604020202020204" pitchFamily="34" charset="0"/>
              </a:rPr>
              <a:t>3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i="1" dirty="0">
                <a:latin typeface="Arial" panose="020B0604020202020204" pitchFamily="34" charset="0"/>
              </a:rPr>
              <a:t>Жидкости и аморфные тела.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Применение </a:t>
            </a:r>
            <a:r>
              <a:rPr lang="ru-RU" altLang="ru-RU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малоуглового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 рассеяния дает возможность анализа кластерной структуры жидкостей, флуктуации плотности и разделения фаз в стеклах и других аморфных телах.</a:t>
            </a:r>
            <a:endParaRPr lang="ru-RU" altLang="ru-RU" sz="2400" dirty="0">
              <a:latin typeface="Arial" panose="020B0604020202020204" pitchFamily="34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0" y="3284538"/>
            <a:ext cx="91440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dirty="0">
                <a:latin typeface="Arial" panose="020B0604020202020204" pitchFamily="34" charset="0"/>
              </a:rPr>
              <a:t>4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i="1" dirty="0">
                <a:latin typeface="Arial" panose="020B0604020202020204" pitchFamily="34" charset="0"/>
              </a:rPr>
              <a:t>Поликристаллические и пористые вещества,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i="1" dirty="0">
                <a:latin typeface="Arial" panose="020B0604020202020204" pitchFamily="34" charset="0"/>
              </a:rPr>
              <a:t>сплавы, порошки.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Малоугловое рассеяние позволяет исследовать различные характеристики дисперсной структуры твердых тел, сплавов, пределы растворимости в твердых растворах, размеры наночастиц в порошках, пор в пористых веществах, кристаллитов в поликристаллах, дефекты в металлах, особенности магнитных систем. </a:t>
            </a:r>
            <a:endParaRPr lang="ru-RU" altLang="ru-RU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nimBg="1"/>
      <p:bldP spid="337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E:\Пик 3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871538"/>
            <a:ext cx="6696075" cy="548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Прямоугольник 3"/>
          <p:cNvSpPr>
            <a:spLocks noChangeArrowheads="1"/>
          </p:cNvSpPr>
          <p:nvPr/>
        </p:nvSpPr>
        <p:spPr bwMode="auto">
          <a:xfrm>
            <a:off x="1476375" y="3105150"/>
            <a:ext cx="2374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</a:rPr>
              <a:t>Малоугловое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</a:rPr>
              <a:t>рассеяние</a:t>
            </a:r>
          </a:p>
        </p:txBody>
      </p:sp>
      <p:sp>
        <p:nvSpPr>
          <p:cNvPr id="32772" name="Прямоугольник 4"/>
          <p:cNvSpPr>
            <a:spLocks noChangeArrowheads="1"/>
          </p:cNvSpPr>
          <p:nvPr/>
        </p:nvSpPr>
        <p:spPr bwMode="auto">
          <a:xfrm>
            <a:off x="5219700" y="1571625"/>
            <a:ext cx="2679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Первичный пучок</a:t>
            </a:r>
          </a:p>
        </p:txBody>
      </p:sp>
      <p:sp>
        <p:nvSpPr>
          <p:cNvPr id="32773" name="Прямоугольник 5"/>
          <p:cNvSpPr>
            <a:spLocks noChangeArrowheads="1"/>
          </p:cNvSpPr>
          <p:nvPr/>
        </p:nvSpPr>
        <p:spPr bwMode="auto">
          <a:xfrm>
            <a:off x="7177088" y="5086350"/>
            <a:ext cx="441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ru-RU" sz="3600">
                <a:latin typeface="Arial" panose="020B0604020202020204" pitchFamily="34" charset="0"/>
              </a:rPr>
              <a:t>θ</a:t>
            </a:r>
            <a:endParaRPr lang="ru-RU" altLang="ru-RU" sz="3600">
              <a:latin typeface="Arial" panose="020B0604020202020204" pitchFamily="34" charset="0"/>
            </a:endParaRPr>
          </a:p>
        </p:txBody>
      </p:sp>
      <p:sp>
        <p:nvSpPr>
          <p:cNvPr id="32774" name="Прямоугольник 11"/>
          <p:cNvSpPr>
            <a:spLocks noChangeArrowheads="1"/>
          </p:cNvSpPr>
          <p:nvPr/>
        </p:nvSpPr>
        <p:spPr bwMode="auto">
          <a:xfrm>
            <a:off x="3822700" y="1247775"/>
            <a:ext cx="877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3600">
                <a:latin typeface="Arial" panose="020B0604020202020204" pitchFamily="34" charset="0"/>
              </a:rPr>
              <a:t>I(</a:t>
            </a:r>
            <a:r>
              <a:rPr lang="el-GR" altLang="ru-RU" sz="3600">
                <a:latin typeface="Arial" panose="020B0604020202020204" pitchFamily="34" charset="0"/>
              </a:rPr>
              <a:t>θ</a:t>
            </a:r>
            <a:r>
              <a:rPr lang="en-US" altLang="ru-RU" sz="3600">
                <a:latin typeface="Arial" panose="020B0604020202020204" pitchFamily="34" charset="0"/>
              </a:rPr>
              <a:t>)</a:t>
            </a:r>
            <a:endParaRPr lang="ru-RU" altLang="ru-RU" sz="3600">
              <a:latin typeface="Arial" panose="020B0604020202020204" pitchFamily="34" charset="0"/>
            </a:endParaRPr>
          </a:p>
        </p:txBody>
      </p:sp>
      <p:sp>
        <p:nvSpPr>
          <p:cNvPr id="32775" name="Прямоугольник 13"/>
          <p:cNvSpPr>
            <a:spLocks noChangeArrowheads="1"/>
          </p:cNvSpPr>
          <p:nvPr/>
        </p:nvSpPr>
        <p:spPr bwMode="auto">
          <a:xfrm>
            <a:off x="4721225" y="5708650"/>
            <a:ext cx="441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3600">
                <a:latin typeface="Arial" panose="020B0604020202020204" pitchFamily="34" charset="0"/>
              </a:rPr>
              <a:t>0</a:t>
            </a:r>
            <a:endParaRPr lang="ru-RU" altLang="ru-RU" sz="3600">
              <a:latin typeface="Arial" panose="020B0604020202020204" pitchFamily="34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4941888" y="2033588"/>
            <a:ext cx="1501775" cy="10715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32771" idx="2"/>
          </p:cNvCxnSpPr>
          <p:nvPr/>
        </p:nvCxnSpPr>
        <p:spPr>
          <a:xfrm>
            <a:off x="2663825" y="3937000"/>
            <a:ext cx="1260475" cy="12207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557338"/>
            <a:ext cx="9144000" cy="3476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400" b="1">
                <a:solidFill>
                  <a:srgbClr val="0000FF"/>
                </a:solidFill>
                <a:latin typeface="Arial" panose="020B0604020202020204" pitchFamily="34" charset="0"/>
              </a:rPr>
              <a:t>Анализ формы нулевого рефлекса для жидкости в которой хаотически распределены частицы одинаковой формы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0" y="3938140"/>
            <a:ext cx="9144000" cy="107721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Области с равномерно распределенной электронной плотностью </a:t>
            </a:r>
            <a:r>
              <a:rPr lang="el-GR" altLang="ru-RU" i="1" dirty="0">
                <a:solidFill>
                  <a:srgbClr val="0000FF"/>
                </a:solidFill>
                <a:latin typeface="Arial" panose="020B0604020202020204" pitchFamily="34" charset="0"/>
              </a:rPr>
              <a:t>ρ</a:t>
            </a:r>
            <a:r>
              <a:rPr lang="en-US" altLang="ru-RU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altLang="ru-RU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8311" y="474307"/>
            <a:ext cx="9144000" cy="224676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Arial" panose="020B0604020202020204" pitchFamily="34" charset="0"/>
              </a:rPr>
              <a:t>Рассмотрим макроскопический объект с электронной плотностью</a:t>
            </a:r>
            <a:r>
              <a:rPr lang="ru-RU" altLang="ru-RU" sz="2800" b="1" i="1" dirty="0">
                <a:latin typeface="Arial" panose="020B0604020202020204" pitchFamily="34" charset="0"/>
              </a:rPr>
              <a:t> </a:t>
            </a:r>
            <a:r>
              <a:rPr lang="el-GR" altLang="ru-RU" sz="2800" b="1" i="1" dirty="0">
                <a:latin typeface="Arial" panose="020B0604020202020204" pitchFamily="34" charset="0"/>
              </a:rPr>
              <a:t>ρ</a:t>
            </a:r>
            <a:r>
              <a:rPr lang="en-US" altLang="ru-RU" sz="2800" b="1" i="1" baseline="-25000" dirty="0">
                <a:latin typeface="Arial" panose="020B0604020202020204" pitchFamily="34" charset="0"/>
              </a:rPr>
              <a:t>0</a:t>
            </a:r>
            <a:r>
              <a:rPr lang="ru-RU" altLang="ru-RU" sz="2800" b="1" dirty="0">
                <a:latin typeface="Arial" panose="020B0604020202020204" pitchFamily="34" charset="0"/>
              </a:rPr>
              <a:t> </a:t>
            </a:r>
            <a:r>
              <a:rPr lang="en-US" altLang="ru-RU" sz="2800" b="1" dirty="0"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latin typeface="Arial" panose="020B0604020202020204" pitchFamily="34" charset="0"/>
              </a:rPr>
              <a:t>в котором хаотически распределены сферические частицы с электронной плотностью </a:t>
            </a:r>
            <a:r>
              <a:rPr lang="el-GR" altLang="ru-RU" sz="2800" b="1" i="1" dirty="0">
                <a:latin typeface="Arial" panose="020B0604020202020204" pitchFamily="34" charset="0"/>
              </a:rPr>
              <a:t>ρ</a:t>
            </a:r>
            <a:r>
              <a:rPr lang="en-US" altLang="ru-RU" sz="2800" b="1" baseline="-25000" dirty="0">
                <a:latin typeface="Arial" panose="020B0604020202020204" pitchFamily="34" charset="0"/>
              </a:rPr>
              <a:t>1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latin typeface="Arial" panose="020B0604020202020204" pitchFamily="34" charset="0"/>
              </a:rPr>
              <a:t> </a:t>
            </a:r>
            <a:endParaRPr lang="en-US" altLang="ru-RU" sz="2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Arial" panose="020B0604020202020204" pitchFamily="34" charset="0"/>
              </a:rPr>
              <a:t>и объемом </a:t>
            </a:r>
            <a:r>
              <a:rPr lang="en-US" altLang="ru-RU" sz="2800" b="1" dirty="0">
                <a:latin typeface="Arial" panose="020B0604020202020204" pitchFamily="34" charset="0"/>
              </a:rPr>
              <a:t>V</a:t>
            </a:r>
            <a:r>
              <a:rPr lang="ru-RU" altLang="ru-RU" sz="2800" b="1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-8311" y="2837135"/>
            <a:ext cx="9144000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Такой объект эквивалентен системе, состоящей из двух частей: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-8311" y="5159399"/>
            <a:ext cx="9152311" cy="10779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2. Области состоящей из частиц с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    электронной плотностью (</a:t>
            </a:r>
            <a:r>
              <a:rPr lang="el-GR" altLang="ru-RU" i="1" dirty="0">
                <a:solidFill>
                  <a:srgbClr val="0000FF"/>
                </a:solidFill>
                <a:latin typeface="Arial" panose="020B0604020202020204" pitchFamily="34" charset="0"/>
              </a:rPr>
              <a:t>ρ</a:t>
            </a:r>
            <a:r>
              <a:rPr lang="en-US" altLang="ru-RU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ru-RU" altLang="ru-RU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altLang="ru-RU" i="1" dirty="0">
                <a:solidFill>
                  <a:srgbClr val="0000FF"/>
                </a:solidFill>
                <a:latin typeface="Arial" panose="020B0604020202020204" pitchFamily="34" charset="0"/>
              </a:rPr>
              <a:t>- </a:t>
            </a:r>
            <a:r>
              <a:rPr lang="el-GR" altLang="ru-RU" i="1" dirty="0">
                <a:solidFill>
                  <a:srgbClr val="0000FF"/>
                </a:solidFill>
                <a:latin typeface="Arial" panose="020B0604020202020204" pitchFamily="34" charset="0"/>
              </a:rPr>
              <a:t>ρ</a:t>
            </a:r>
            <a:r>
              <a:rPr lang="en-US" altLang="ru-RU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5828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2383397-7266-4817-AA99-EC0576207EFF}"/>
              </a:ext>
            </a:extLst>
          </p:cNvPr>
          <p:cNvSpPr/>
          <p:nvPr/>
        </p:nvSpPr>
        <p:spPr>
          <a:xfrm>
            <a:off x="0" y="188202"/>
            <a:ext cx="9144000" cy="27392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</a:rPr>
              <a:t>Рассеяние формируемое частью объекта </a:t>
            </a:r>
          </a:p>
          <a:p>
            <a:pPr algn="ctr"/>
            <a: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ru-RU" altLang="ru-RU" sz="2800" i="1" dirty="0">
                <a:solidFill>
                  <a:srgbClr val="FF0000"/>
                </a:solidFill>
                <a:latin typeface="Arial" panose="020B0604020202020204" pitchFamily="34" charset="0"/>
              </a:rPr>
              <a:t>область </a:t>
            </a:r>
            <a:r>
              <a:rPr lang="ru-RU" altLang="ru-RU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1) </a:t>
            </a:r>
          </a:p>
          <a:p>
            <a:pPr algn="ctr"/>
            <a: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</a:rPr>
              <a:t>в окрестности нулевого рефлекса будет очень узким </a:t>
            </a:r>
          </a:p>
          <a:p>
            <a:pPr algn="ctr"/>
            <a: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</a:rPr>
              <a:t>и практически недоступно для изменений</a:t>
            </a:r>
            <a:endParaRPr lang="en-US" altLang="ru-RU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ru-RU" sz="2800" b="1" dirty="0">
                <a:latin typeface="Arial" panose="020B0604020202020204" pitchFamily="34" charset="0"/>
              </a:rPr>
              <a:t>(</a:t>
            </a:r>
            <a:r>
              <a:rPr lang="ru-RU" altLang="ru-RU" sz="2800" b="1" dirty="0">
                <a:latin typeface="Arial" panose="020B0604020202020204" pitchFamily="34" charset="0"/>
              </a:rPr>
              <a:t>размеры макроскопического объекта в прямом пространстве </a:t>
            </a:r>
            <a:r>
              <a:rPr lang="ru-RU" altLang="ru-RU" sz="3200" b="1" i="1" dirty="0">
                <a:latin typeface="Arial" panose="020B0604020202020204" pitchFamily="34" charset="0"/>
              </a:rPr>
              <a:t>очень велики ~1 мм</a:t>
            </a:r>
            <a:r>
              <a:rPr lang="en-US" altLang="ru-RU" sz="2800" b="1" dirty="0">
                <a:latin typeface="Arial" panose="020B0604020202020204" pitchFamily="34" charset="0"/>
              </a:rPr>
              <a:t>)</a:t>
            </a:r>
            <a:r>
              <a:rPr lang="ru-RU" altLang="ru-RU" sz="2800" b="1" dirty="0">
                <a:latin typeface="Arial" panose="020B0604020202020204" pitchFamily="34" charset="0"/>
              </a:rPr>
              <a:t>.</a:t>
            </a:r>
            <a:r>
              <a:rPr lang="en-US" altLang="ru-RU" sz="2800" b="1" dirty="0">
                <a:latin typeface="Arial" panose="020B0604020202020204" pitchFamily="34" charset="0"/>
              </a:rPr>
              <a:t> </a:t>
            </a:r>
            <a:endParaRPr lang="ru-RU" altLang="ru-RU" sz="2800" b="1" dirty="0"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492D2A2-4517-4F01-A59A-6EAD146E9E44}"/>
              </a:ext>
            </a:extLst>
          </p:cNvPr>
          <p:cNvSpPr/>
          <p:nvPr/>
        </p:nvSpPr>
        <p:spPr>
          <a:xfrm>
            <a:off x="0" y="2987370"/>
            <a:ext cx="9142222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Рассеяние формируемое другой частью объекта (</a:t>
            </a:r>
            <a:r>
              <a:rPr lang="ru-RU" altLang="ru-RU" sz="2800" i="1" dirty="0">
                <a:solidFill>
                  <a:srgbClr val="0000FF"/>
                </a:solidFill>
                <a:latin typeface="Arial" panose="020B0604020202020204" pitchFamily="34" charset="0"/>
              </a:rPr>
              <a:t>область </a:t>
            </a:r>
            <a:r>
              <a:rPr lang="ru-RU" altLang="ru-RU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) </a:t>
            </a:r>
          </a:p>
          <a:p>
            <a:pPr algn="ctr"/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дает заметное рассеяние под малыми углами, </a:t>
            </a:r>
            <a:r>
              <a:rPr lang="ru-RU" altLang="ru-RU" sz="2800" dirty="0">
                <a:latin typeface="Arial" panose="020B0604020202020204" pitchFamily="34" charset="0"/>
              </a:rPr>
              <a:t>(</a:t>
            </a:r>
            <a:r>
              <a:rPr lang="ru-RU" altLang="ru-RU" sz="2800" b="1" dirty="0">
                <a:latin typeface="Arial" panose="020B0604020202020204" pitchFamily="34" charset="0"/>
              </a:rPr>
              <a:t>размеры частиц в прямом пространстве </a:t>
            </a:r>
          </a:p>
          <a:p>
            <a:pPr algn="ctr"/>
            <a:r>
              <a:rPr lang="ru-RU" altLang="ru-RU" sz="3200" b="1" i="1" dirty="0">
                <a:latin typeface="Arial" panose="020B0604020202020204" pitchFamily="34" charset="0"/>
              </a:rPr>
              <a:t>заметно большие длины волны</a:t>
            </a:r>
            <a:r>
              <a:rPr lang="ru-RU" altLang="ru-RU" sz="2800" dirty="0">
                <a:latin typeface="Arial" panose="020B0604020202020204" pitchFamily="34" charset="0"/>
              </a:rPr>
              <a:t>). </a:t>
            </a:r>
            <a:endParaRPr lang="ru-RU" sz="28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4D10B2E-BC53-462D-9710-1EB66ED8616B}"/>
              </a:ext>
            </a:extLst>
          </p:cNvPr>
          <p:cNvSpPr/>
          <p:nvPr/>
        </p:nvSpPr>
        <p:spPr>
          <a:xfrm>
            <a:off x="1778" y="5365667"/>
            <a:ext cx="9142222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latin typeface="Arial" panose="020B0604020202020204" pitchFamily="34" charset="0"/>
              </a:rPr>
              <a:t>Если число частиц невелико, можно считать, что такие частицы рассеивают независимо </a:t>
            </a:r>
          </a:p>
          <a:p>
            <a:pPr algn="ctr"/>
            <a:r>
              <a:rPr lang="ru-RU" altLang="ru-RU" sz="2800" dirty="0">
                <a:latin typeface="Arial" panose="020B0604020202020204" pitchFamily="34" charset="0"/>
              </a:rPr>
              <a:t>(не взаимодействуют между собой).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3677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8E4F9C8-FF8B-496C-8A1E-0D30C2E70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875"/>
            <a:ext cx="91440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3333FF"/>
                </a:solidFill>
                <a:cs typeface="Arial" panose="020B0604020202020204" pitchFamily="34" charset="0"/>
              </a:rPr>
              <a:t>Особенности рассеяния волн на препятствиях</a:t>
            </a:r>
          </a:p>
        </p:txBody>
      </p:sp>
      <p:pic>
        <p:nvPicPr>
          <p:cNvPr id="3" name="Picture 3" descr="D:\Тень 2.tif">
            <a:extLst>
              <a:ext uri="{FF2B5EF4-FFF2-40B4-BE49-F238E27FC236}">
                <a16:creationId xmlns:a16="http://schemas.microsoft.com/office/drawing/2014/main" xmlns="" id="{CEBB0D82-C03E-4246-B372-BC33720DD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916113"/>
            <a:ext cx="3863975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80B15B34-DB32-4A1E-8911-BC16628CEC49}"/>
              </a:ext>
            </a:extLst>
          </p:cNvPr>
          <p:cNvCxnSpPr>
            <a:endCxn id="5" idx="1"/>
          </p:cNvCxnSpPr>
          <p:nvPr/>
        </p:nvCxnSpPr>
        <p:spPr>
          <a:xfrm>
            <a:off x="3635375" y="3328988"/>
            <a:ext cx="836613" cy="4762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Левая фигурная скобка 4">
            <a:extLst>
              <a:ext uri="{FF2B5EF4-FFF2-40B4-BE49-F238E27FC236}">
                <a16:creationId xmlns:a16="http://schemas.microsoft.com/office/drawing/2014/main" xmlns="" id="{A5F37173-85E6-4459-830F-E9C02615E80E}"/>
              </a:ext>
            </a:extLst>
          </p:cNvPr>
          <p:cNvSpPr/>
          <p:nvPr/>
        </p:nvSpPr>
        <p:spPr>
          <a:xfrm>
            <a:off x="4471988" y="658813"/>
            <a:ext cx="431800" cy="5348287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6E737F9A-A34E-4166-8041-2FD98F382C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818235"/>
              </p:ext>
            </p:extLst>
          </p:nvPr>
        </p:nvGraphicFramePr>
        <p:xfrm>
          <a:off x="1144588" y="4940300"/>
          <a:ext cx="209391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0" name="Equation" r:id="rId4" imgW="469800" imgH="177480" progId="Equation.DSMT4">
                  <p:embed/>
                </p:oleObj>
              </mc:Choice>
              <mc:Fallback>
                <p:oleObj name="Equation" r:id="rId4" imgW="469800" imgH="177480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xmlns="" id="{6E737F9A-A34E-4166-8041-2FD98F382C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4940300"/>
                        <a:ext cx="2093912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14">
            <a:extLst>
              <a:ext uri="{FF2B5EF4-FFF2-40B4-BE49-F238E27FC236}">
                <a16:creationId xmlns:a16="http://schemas.microsoft.com/office/drawing/2014/main" xmlns="" id="{1DEE7F7C-1A7C-4EBC-902A-59CEFF394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5761038"/>
            <a:ext cx="4030663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Arial" panose="020B0604020202020204" pitchFamily="34" charset="0"/>
              </a:rPr>
              <a:t>До препятствия доходит плоская волна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xmlns="" id="{906C1767-AE0B-4F25-8F84-F2A2A1D14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11888"/>
            <a:ext cx="91440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 i="1">
                <a:cs typeface="Arial" panose="020B0604020202020204" pitchFamily="34" charset="0"/>
              </a:rPr>
              <a:t>I</a:t>
            </a:r>
            <a:r>
              <a:rPr lang="ru-RU" altLang="ru-RU" sz="1800" b="1" i="1">
                <a:cs typeface="Arial" panose="020B0604020202020204" pitchFamily="34" charset="0"/>
              </a:rPr>
              <a:t> </a:t>
            </a:r>
            <a:r>
              <a:rPr lang="en-US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источник излучения; </a:t>
            </a:r>
            <a:r>
              <a:rPr lang="en-US" altLang="ru-RU" sz="1800" b="1" i="1">
                <a:latin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 – препятствие (диафрагма); </a:t>
            </a:r>
            <a:r>
              <a:rPr lang="en-US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B – 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экран;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d – 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расстояние источник-экран; </a:t>
            </a:r>
            <a:r>
              <a:rPr lang="el-GR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Δ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 – размеры препятствия  </a:t>
            </a: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xmlns="" id="{0E4F8B10-E72D-42EB-A0D8-542B299417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4013" y="1108075"/>
          <a:ext cx="20129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1" name="Equation" r:id="rId6" imgW="469696" imgH="177723" progId="Equation.DSMT4">
                  <p:embed/>
                </p:oleObj>
              </mc:Choice>
              <mc:Fallback>
                <p:oleObj name="Equation" r:id="rId6" imgW="469696" imgH="177723" progId="Equation.DSMT4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xmlns="" id="{0E4F8B10-E72D-42EB-A0D8-542B299417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4013" y="1108075"/>
                        <a:ext cx="2012950" cy="762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5" descr="D:\DO.tif">
            <a:extLst>
              <a:ext uri="{FF2B5EF4-FFF2-40B4-BE49-F238E27FC236}">
                <a16:creationId xmlns:a16="http://schemas.microsoft.com/office/drawing/2014/main" xmlns="" id="{0E38A236-9BA2-4998-BE26-33D723291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88" y="2415633"/>
            <a:ext cx="1685925" cy="1752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xmlns="" id="{BD19A484-FB7D-4121-B62A-1499FD08B4C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79419" y="2814898"/>
          <a:ext cx="2135188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2" name="Equation" r:id="rId9" imgW="393359" imgH="177646" progId="Equation.DSMT4">
                  <p:embed/>
                </p:oleObj>
              </mc:Choice>
              <mc:Fallback>
                <p:oleObj name="Equation" r:id="rId9" imgW="393359" imgH="177646" progId="Equation.DSMT4">
                  <p:embed/>
                  <p:pic>
                    <p:nvPicPr>
                      <p:cNvPr id="12" name="Объект 11">
                        <a:extLst>
                          <a:ext uri="{FF2B5EF4-FFF2-40B4-BE49-F238E27FC236}">
                            <a16:creationId xmlns:a16="http://schemas.microsoft.com/office/drawing/2014/main" xmlns="" id="{BD19A484-FB7D-4121-B62A-1499FD08B4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9419" y="2814898"/>
                        <a:ext cx="2135188" cy="9318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4" descr="D:\Тень 3.tif">
            <a:extLst>
              <a:ext uri="{FF2B5EF4-FFF2-40B4-BE49-F238E27FC236}">
                <a16:creationId xmlns:a16="http://schemas.microsoft.com/office/drawing/2014/main" xmlns="" id="{EED202F3-48C4-40AA-A592-2F507073D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88" y="4314291"/>
            <a:ext cx="1685925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xmlns="" id="{8E3FCD54-D8F4-4399-956C-98C83762BDC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75450" y="4739741"/>
          <a:ext cx="20383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3" name="Equation" r:id="rId12" imgW="482181" imgH="177646" progId="Equation.DSMT4">
                  <p:embed/>
                </p:oleObj>
              </mc:Choice>
              <mc:Fallback>
                <p:oleObj name="Equation" r:id="rId12" imgW="482181" imgH="177646" progId="Equation.DSMT4">
                  <p:embed/>
                  <p:pic>
                    <p:nvPicPr>
                      <p:cNvPr id="14" name="Объект 13">
                        <a:extLst>
                          <a:ext uri="{FF2B5EF4-FFF2-40B4-BE49-F238E27FC236}">
                            <a16:creationId xmlns:a16="http://schemas.microsoft.com/office/drawing/2014/main" xmlns="" id="{8E3FCD54-D8F4-4399-956C-98C83762BD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450" y="4739741"/>
                        <a:ext cx="2038350" cy="847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55A5ABD1-E0D2-4486-A88C-FB9B745BEBAB}"/>
              </a:ext>
            </a:extLst>
          </p:cNvPr>
          <p:cNvSpPr/>
          <p:nvPr/>
        </p:nvSpPr>
        <p:spPr>
          <a:xfrm>
            <a:off x="4912966" y="633607"/>
            <a:ext cx="1656184" cy="1656184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79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8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9DA5DC1-F303-4D4D-9223-9AE8F677A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281" y="116632"/>
            <a:ext cx="9144000" cy="132343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dirty="0">
                <a:solidFill>
                  <a:srgbClr val="FF0000"/>
                </a:solidFill>
                <a:latin typeface="Arial" panose="020B0604020202020204" pitchFamily="34" charset="0"/>
              </a:rPr>
              <a:t>Тогда амплитуда волны рассеянная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dirty="0">
                <a:solidFill>
                  <a:srgbClr val="3333FF"/>
                </a:solidFill>
                <a:latin typeface="Arial" panose="020B0604020202020204" pitchFamily="34" charset="0"/>
              </a:rPr>
              <a:t>одной такой частицей будет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xmlns="" id="{41D8A3B3-7F1D-4858-B666-43727D96B4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901387"/>
              </p:ext>
            </p:extLst>
          </p:nvPr>
        </p:nvGraphicFramePr>
        <p:xfrm>
          <a:off x="-11503" y="1843015"/>
          <a:ext cx="9142222" cy="997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5" name="Equation" r:id="rId3" imgW="3492500" imgH="381000" progId="Equation.DSMT4">
                  <p:embed/>
                </p:oleObj>
              </mc:Choice>
              <mc:Fallback>
                <p:oleObj name="Equation" r:id="rId3" imgW="3492500" imgH="3810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xmlns="" id="{41D8A3B3-7F1D-4858-B666-43727D96B4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1503" y="1843015"/>
                        <a:ext cx="9142222" cy="99700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F085F3F-BB9B-47B2-8DE3-83C0839B0517}"/>
              </a:ext>
            </a:extLst>
          </p:cNvPr>
          <p:cNvSpPr txBox="1"/>
          <p:nvPr/>
        </p:nvSpPr>
        <p:spPr>
          <a:xfrm>
            <a:off x="2929097" y="3717032"/>
            <a:ext cx="6214903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dirty="0">
                <a:solidFill>
                  <a:srgbClr val="0000FF"/>
                </a:solidFill>
                <a:latin typeface="Arial" pitchFamily="34" charset="0"/>
              </a:rPr>
              <a:t>При</a:t>
            </a:r>
            <a:r>
              <a:rPr lang="en-US" altLang="ru-RU" sz="2400" dirty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el-GR" altLang="ru-RU" sz="2400" i="1" dirty="0">
                <a:solidFill>
                  <a:srgbClr val="0000FF"/>
                </a:solidFill>
                <a:latin typeface="Arial" pitchFamily="34" charset="0"/>
              </a:rPr>
              <a:t>θ</a:t>
            </a:r>
            <a:r>
              <a:rPr lang="en-US" altLang="ru-RU" sz="2400" i="1" dirty="0">
                <a:solidFill>
                  <a:srgbClr val="0000FF"/>
                </a:solidFill>
                <a:latin typeface="Arial" pitchFamily="34" charset="0"/>
              </a:rPr>
              <a:t> →</a:t>
            </a:r>
            <a:r>
              <a:rPr lang="ru-RU" altLang="ru-RU" sz="2400" i="1" dirty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en-US" altLang="ru-RU" sz="2400" i="1" dirty="0">
                <a:solidFill>
                  <a:srgbClr val="0000FF"/>
                </a:solidFill>
                <a:latin typeface="Arial" pitchFamily="34" charset="0"/>
              </a:rPr>
              <a:t>0</a:t>
            </a:r>
            <a:r>
              <a:rPr lang="en-US" altLang="ru-RU" sz="2400" dirty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ru-RU" altLang="ru-RU" sz="2400" dirty="0">
                <a:solidFill>
                  <a:srgbClr val="0000FF"/>
                </a:solidFill>
                <a:latin typeface="Arial" pitchFamily="34" charset="0"/>
              </a:rPr>
              <a:t>(размеры </a:t>
            </a:r>
            <a:r>
              <a:rPr lang="ru-RU" altLang="ru-RU" sz="2400" dirty="0">
                <a:solidFill>
                  <a:srgbClr val="CC0000"/>
                </a:solidFill>
                <a:latin typeface="Arial" pitchFamily="34" charset="0"/>
              </a:rPr>
              <a:t>частицы заметно больше </a:t>
            </a:r>
            <a:r>
              <a:rPr lang="el-GR" altLang="ru-RU" sz="2400" dirty="0">
                <a:solidFill>
                  <a:srgbClr val="CC0000"/>
                </a:solidFill>
                <a:latin typeface="Arial" pitchFamily="34" charset="0"/>
              </a:rPr>
              <a:t>λ</a:t>
            </a:r>
            <a:r>
              <a:rPr lang="ru-RU" altLang="ru-RU" sz="2400" dirty="0">
                <a:solidFill>
                  <a:srgbClr val="0000FF"/>
                </a:solidFill>
                <a:latin typeface="Arial" pitchFamily="34" charset="0"/>
              </a:rPr>
              <a:t>) </a:t>
            </a:r>
            <a:r>
              <a:rPr lang="ru-RU" altLang="ru-RU" sz="2400" dirty="0">
                <a:latin typeface="Arial" pitchFamily="34" charset="0"/>
              </a:rPr>
              <a:t>вектор </a:t>
            </a:r>
            <a:r>
              <a:rPr lang="en-US" altLang="ru-RU" sz="2400" b="1" dirty="0">
                <a:latin typeface="Arial" pitchFamily="34" charset="0"/>
              </a:rPr>
              <a:t>S=</a:t>
            </a:r>
            <a:r>
              <a:rPr lang="en-US" altLang="ru-RU" sz="2400" b="1" cap="all" dirty="0">
                <a:latin typeface="Arial" pitchFamily="34" charset="0"/>
              </a:rPr>
              <a:t>s</a:t>
            </a:r>
            <a:r>
              <a:rPr lang="en-US" altLang="ru-RU" sz="2400" b="1" baseline="-25000" dirty="0">
                <a:latin typeface="Arial" pitchFamily="34" charset="0"/>
              </a:rPr>
              <a:t>1</a:t>
            </a:r>
            <a:r>
              <a:rPr lang="en-US" altLang="ru-RU" sz="2400" b="1" dirty="0">
                <a:latin typeface="Arial" pitchFamily="34" charset="0"/>
              </a:rPr>
              <a:t>-</a:t>
            </a:r>
            <a:r>
              <a:rPr lang="en-US" altLang="ru-RU" sz="2400" b="1" cap="all" dirty="0">
                <a:latin typeface="Arial" pitchFamily="34" charset="0"/>
              </a:rPr>
              <a:t>s</a:t>
            </a:r>
            <a:r>
              <a:rPr lang="en-US" altLang="ru-RU" sz="2400" b="1" baseline="-25000" dirty="0">
                <a:latin typeface="Arial" pitchFamily="34" charset="0"/>
              </a:rPr>
              <a:t>0</a:t>
            </a:r>
            <a:r>
              <a:rPr lang="ru-RU" altLang="ru-RU" sz="2400" dirty="0">
                <a:latin typeface="Arial" pitchFamily="34" charset="0"/>
              </a:rPr>
              <a:t>, будет приближаться к нормали к оси </a:t>
            </a:r>
            <a:r>
              <a:rPr lang="en-US" altLang="ru-RU" sz="2400" dirty="0">
                <a:latin typeface="Arial" pitchFamily="34" charset="0"/>
              </a:rPr>
              <a:t>z</a:t>
            </a:r>
            <a:r>
              <a:rPr lang="ru-RU" altLang="ru-RU" sz="2400" dirty="0">
                <a:latin typeface="Arial" pitchFamily="34" charset="0"/>
              </a:rPr>
              <a:t> </a:t>
            </a:r>
            <a:endParaRPr lang="en-US" altLang="ru-RU" sz="2400" dirty="0">
              <a:latin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dirty="0">
                <a:latin typeface="Arial" pitchFamily="34" charset="0"/>
              </a:rPr>
              <a:t>т.е. к направлению оси </a:t>
            </a:r>
            <a:r>
              <a:rPr lang="en-US" altLang="ru-RU" sz="2400" dirty="0">
                <a:latin typeface="Arial" pitchFamily="34" charset="0"/>
              </a:rPr>
              <a:t>X</a:t>
            </a:r>
            <a:r>
              <a:rPr lang="ru-RU" altLang="ru-RU" sz="2400" dirty="0">
                <a:latin typeface="Arial" pitchFamily="34" charset="0"/>
              </a:rPr>
              <a:t>. </a:t>
            </a:r>
            <a:endParaRPr lang="en-US" altLang="ru-RU" sz="2400" dirty="0">
              <a:latin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dirty="0">
                <a:solidFill>
                  <a:srgbClr val="0000FF"/>
                </a:solidFill>
                <a:latin typeface="Arial" pitchFamily="34" charset="0"/>
              </a:rPr>
              <a:t>Следовательно </a:t>
            </a:r>
            <a:r>
              <a:rPr lang="en-US" altLang="ru-RU" sz="2400" dirty="0">
                <a:solidFill>
                  <a:srgbClr val="0000FF"/>
                </a:solidFill>
                <a:latin typeface="Arial" pitchFamily="34" charset="0"/>
              </a:rPr>
              <a:t>(</a:t>
            </a:r>
            <a:r>
              <a:rPr lang="en-US" altLang="ru-RU" sz="2400" b="1" dirty="0" err="1">
                <a:solidFill>
                  <a:srgbClr val="0000FF"/>
                </a:solidFill>
                <a:latin typeface="Arial" pitchFamily="34" charset="0"/>
              </a:rPr>
              <a:t>S,r</a:t>
            </a:r>
            <a:r>
              <a:rPr lang="en-US" altLang="ru-RU" sz="2400" dirty="0">
                <a:solidFill>
                  <a:srgbClr val="0000FF"/>
                </a:solidFill>
                <a:latin typeface="Arial" pitchFamily="34" charset="0"/>
              </a:rPr>
              <a:t>)=</a:t>
            </a:r>
            <a:r>
              <a:rPr lang="en-US" altLang="ru-RU" sz="2400" i="1" dirty="0" err="1">
                <a:solidFill>
                  <a:srgbClr val="0000FF"/>
                </a:solidFill>
                <a:latin typeface="Arial" pitchFamily="34" charset="0"/>
              </a:rPr>
              <a:t>Sx</a:t>
            </a:r>
            <a:r>
              <a:rPr lang="ru-RU" altLang="ru-RU" sz="2400" dirty="0">
                <a:solidFill>
                  <a:srgbClr val="0000FF"/>
                </a:solidFill>
                <a:latin typeface="Arial" pitchFamily="34" charset="0"/>
              </a:rPr>
              <a:t>. </a:t>
            </a:r>
            <a:endParaRPr lang="ru-RU" sz="2400" dirty="0">
              <a:latin typeface="Arial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828461B-580B-4FF7-90BB-346A38166B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6" y="3429000"/>
            <a:ext cx="2755765" cy="265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38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4"/>
          <p:cNvSpPr txBox="1">
            <a:spLocks noChangeArrowheads="1"/>
          </p:cNvSpPr>
          <p:nvPr/>
        </p:nvSpPr>
        <p:spPr bwMode="auto">
          <a:xfrm>
            <a:off x="2993208" y="983830"/>
            <a:ext cx="6143625" cy="23083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Разместим начало координат в центре масс частицы </a:t>
            </a:r>
            <a:r>
              <a:rPr lang="en-US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V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  <a:r>
              <a:rPr lang="ru-RU" altLang="ru-RU" sz="2400" dirty="0">
                <a:latin typeface="Arial" panose="020B0604020202020204" pitchFamily="34" charset="0"/>
              </a:rPr>
              <a:t>разобьем ее на тонкие диски толщиной </a:t>
            </a:r>
            <a:r>
              <a:rPr lang="en-US" altLang="ru-RU" sz="2400" dirty="0">
                <a:latin typeface="Arial" panose="020B0604020202020204" pitchFamily="34" charset="0"/>
              </a:rPr>
              <a:t>dx </a:t>
            </a:r>
            <a:r>
              <a:rPr lang="ru-RU" altLang="ru-RU" sz="2400" dirty="0">
                <a:solidFill>
                  <a:srgbClr val="CC0000"/>
                </a:solidFill>
                <a:latin typeface="Arial" panose="020B0604020202020204" pitchFamily="34" charset="0"/>
              </a:rPr>
              <a:t>и площадью </a:t>
            </a:r>
            <a:r>
              <a:rPr lang="el-GR" altLang="ru-RU" sz="2400" dirty="0">
                <a:solidFill>
                  <a:srgbClr val="CC0000"/>
                </a:solidFill>
                <a:latin typeface="Arial" panose="020B0604020202020204" pitchFamily="34" charset="0"/>
              </a:rPr>
              <a:t>σ</a:t>
            </a:r>
            <a:r>
              <a:rPr lang="en-US" altLang="ru-RU" sz="2400" dirty="0">
                <a:solidFill>
                  <a:srgbClr val="CC0000"/>
                </a:solidFill>
                <a:latin typeface="Arial" panose="020B0604020202020204" pitchFamily="34" charset="0"/>
              </a:rPr>
              <a:t>(x).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 Тогда амплитуду волны</a:t>
            </a:r>
            <a:r>
              <a:rPr lang="en-US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рассеянной на такой частице при </a:t>
            </a:r>
            <a:r>
              <a:rPr lang="el-GR" altLang="ru-RU" sz="2400" i="1" dirty="0">
                <a:solidFill>
                  <a:srgbClr val="0000FF"/>
                </a:solidFill>
                <a:latin typeface="Arial" panose="020B0604020202020204" pitchFamily="34" charset="0"/>
              </a:rPr>
              <a:t>θ</a:t>
            </a:r>
            <a:r>
              <a:rPr lang="ru-RU" altLang="ru-RU" sz="2400" i="1" dirty="0">
                <a:solidFill>
                  <a:srgbClr val="0000FF"/>
                </a:solidFill>
                <a:latin typeface="Arial" panose="020B0604020202020204" pitchFamily="34" charset="0"/>
              </a:rPr>
              <a:t> → 0 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можно переписать в виде</a:t>
            </a:r>
            <a:endParaRPr lang="ru-RU" altLang="ru-RU" sz="2400" dirty="0">
              <a:latin typeface="Arial" panose="020B060402020202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/>
          </p:nvPr>
        </p:nvGraphicFramePr>
        <p:xfrm>
          <a:off x="-7167" y="4289994"/>
          <a:ext cx="9144000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8" name="Equation" r:id="rId3" imgW="2222500" imgH="381000" progId="Equation.DSMT4">
                  <p:embed/>
                </p:oleObj>
              </mc:Choice>
              <mc:Fallback>
                <p:oleObj name="Equation" r:id="rId3" imgW="2222500" imgH="381000" progId="Equation.DSMT4">
                  <p:embed/>
                  <p:pic>
                    <p:nvPicPr>
                      <p:cNvPr id="18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167" y="4289994"/>
                        <a:ext cx="9144000" cy="158417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977" name="Picture 6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4975"/>
            <a:ext cx="2915815" cy="306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18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/>
          </p:nvPr>
        </p:nvGraphicFramePr>
        <p:xfrm>
          <a:off x="-11544" y="-27383"/>
          <a:ext cx="9155544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6" name="Equation" r:id="rId3" imgW="9144000" imgH="1589040" progId="Equation.DSMT4">
                  <p:embed/>
                </p:oleObj>
              </mc:Choice>
              <mc:Fallback>
                <p:oleObj name="Equation" r:id="rId3" imgW="9144000" imgH="1589040" progId="Equation.DSMT4">
                  <p:embed/>
                  <p:pic>
                    <p:nvPicPr>
                      <p:cNvPr id="2" name="Объект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1544" y="-27383"/>
                        <a:ext cx="9155544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399955"/>
            <a:ext cx="9155544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Написанное выражение можно упростить, если разложить в степенной ряд экспоненту 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e</a:t>
            </a:r>
            <a:r>
              <a:rPr lang="en-US" altLang="ru-RU" sz="2800" i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-</a:t>
            </a:r>
            <a:r>
              <a:rPr lang="en-US" altLang="ru-RU" sz="2800" i="1" baseline="30000" dirty="0" err="1">
                <a:solidFill>
                  <a:srgbClr val="0000FF"/>
                </a:solidFill>
                <a:latin typeface="Arial" panose="020B0604020202020204" pitchFamily="34" charset="0"/>
              </a:rPr>
              <a:t>ikSx</a:t>
            </a:r>
            <a:endParaRPr lang="ru-RU" sz="2800" dirty="0"/>
          </a:p>
        </p:txBody>
      </p:sp>
      <p:graphicFrame>
        <p:nvGraphicFramePr>
          <p:cNvPr id="4" name="Object 20"/>
          <p:cNvGraphicFramePr>
            <a:graphicFrameLocks noChangeAspect="1"/>
          </p:cNvGraphicFramePr>
          <p:nvPr>
            <p:extLst/>
          </p:nvPr>
        </p:nvGraphicFramePr>
        <p:xfrm>
          <a:off x="1581149" y="2447519"/>
          <a:ext cx="6507523" cy="1302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7" name="Equation" r:id="rId5" imgW="2095500" imgH="419100" progId="Equation.DSMT4">
                  <p:embed/>
                </p:oleObj>
              </mc:Choice>
              <mc:Fallback>
                <p:oleObj name="Equation" r:id="rId5" imgW="2095500" imgH="419100" progId="Equation.DSMT4">
                  <p:embed/>
                  <p:pic>
                    <p:nvPicPr>
                      <p:cNvPr id="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49" y="2447519"/>
                        <a:ext cx="6507523" cy="130219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Овал 4"/>
          <p:cNvSpPr/>
          <p:nvPr/>
        </p:nvSpPr>
        <p:spPr>
          <a:xfrm>
            <a:off x="2483768" y="2420888"/>
            <a:ext cx="2165216" cy="14398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11544" y="3861048"/>
            <a:ext cx="9155544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ввиду малости </a:t>
            </a:r>
            <a:r>
              <a:rPr lang="en-US" altLang="ru-RU" sz="2800" i="1" dirty="0">
                <a:solidFill>
                  <a:srgbClr val="0000FF"/>
                </a:solidFill>
                <a:latin typeface="Arial" panose="020B0604020202020204" pitchFamily="34" charset="0"/>
              </a:rPr>
              <a:t>S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 (</a:t>
            </a:r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при </a:t>
            </a:r>
            <a:r>
              <a:rPr lang="el-GR" altLang="ru-RU" sz="2800" i="1" dirty="0">
                <a:solidFill>
                  <a:srgbClr val="0000FF"/>
                </a:solidFill>
                <a:latin typeface="Arial" panose="020B0604020202020204" pitchFamily="34" charset="0"/>
              </a:rPr>
              <a:t>θ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 →</a:t>
            </a:r>
            <a:r>
              <a:rPr lang="en-US" altLang="ru-RU" sz="2800" i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  <a:r>
              <a:rPr lang="en-US" altLang="ru-RU" sz="2800" i="1" dirty="0">
                <a:solidFill>
                  <a:srgbClr val="0000FF"/>
                </a:solidFill>
                <a:latin typeface="Arial" panose="020B0604020202020204" pitchFamily="34" charset="0"/>
              </a:rPr>
              <a:t>S=2sin</a:t>
            </a:r>
            <a:r>
              <a:rPr lang="el-GR" altLang="ru-RU" sz="2800" i="1" dirty="0">
                <a:solidFill>
                  <a:srgbClr val="0000FF"/>
                </a:solidFill>
                <a:latin typeface="Arial" panose="020B0604020202020204" pitchFamily="34" charset="0"/>
              </a:rPr>
              <a:t>θ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en-US" altLang="ru-RU" sz="2800" i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) </a:t>
            </a:r>
          </a:p>
          <a:p>
            <a:pPr algn="ctr"/>
            <a:r>
              <a:rPr lang="ru-RU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оставим только три первых члена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/>
          </p:nvPr>
        </p:nvGraphicFramePr>
        <p:xfrm>
          <a:off x="-11545" y="5517232"/>
          <a:ext cx="915554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8" name="Equation" r:id="rId7" imgW="9018720" imgH="930240" progId="Equation.DSMT4">
                  <p:embed/>
                </p:oleObj>
              </mc:Choice>
              <mc:Fallback>
                <p:oleObj name="Equation" r:id="rId7" imgW="9018720" imgH="930240" progId="Equation.DSMT4">
                  <p:embed/>
                  <p:pic>
                    <p:nvPicPr>
                      <p:cNvPr id="7" name="Объект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-11545" y="5517232"/>
                        <a:ext cx="9155545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6FE74E-709B-4472-9B09-7ECDF95C2C60}"/>
              </a:ext>
            </a:extLst>
          </p:cNvPr>
          <p:cNvSpPr txBox="1"/>
          <p:nvPr/>
        </p:nvSpPr>
        <p:spPr>
          <a:xfrm>
            <a:off x="0" y="4925767"/>
            <a:ext cx="9144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</a:rPr>
              <a:t>Выражение для рассеянной амплитуды примет вид</a:t>
            </a:r>
          </a:p>
        </p:txBody>
      </p:sp>
    </p:spTree>
    <p:extLst>
      <p:ext uri="{BB962C8B-B14F-4D97-AF65-F5344CB8AC3E}">
        <p14:creationId xmlns:p14="http://schemas.microsoft.com/office/powerpoint/2010/main" val="323942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0" y="1178769"/>
            <a:ext cx="9144000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В полученном выражении первый член суммы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равен объему частицы </a:t>
            </a:r>
            <a:r>
              <a:rPr lang="en-US" altLang="ru-RU" sz="2800" i="1" dirty="0">
                <a:solidFill>
                  <a:srgbClr val="0000FF"/>
                </a:solidFill>
                <a:latin typeface="Arial" panose="020B0604020202020204" pitchFamily="34" charset="0"/>
              </a:rPr>
              <a:t>V</a:t>
            </a:r>
            <a:endParaRPr lang="ru-RU" altLang="ru-RU" sz="2800" i="1" dirty="0"/>
          </a:p>
        </p:txBody>
      </p:sp>
      <p:graphicFrame>
        <p:nvGraphicFramePr>
          <p:cNvPr id="3" name="Объект 1"/>
          <p:cNvGraphicFramePr>
            <a:graphicFrameLocks noChangeAspect="1"/>
          </p:cNvGraphicFramePr>
          <p:nvPr/>
        </p:nvGraphicFramePr>
        <p:xfrm>
          <a:off x="0" y="115888"/>
          <a:ext cx="91154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0" name="Equation" r:id="rId3" imgW="4724400" imgH="482600" progId="Equation.DSMT4">
                  <p:embed/>
                </p:oleObj>
              </mc:Choice>
              <mc:Fallback>
                <p:oleObj name="Equation" r:id="rId3" imgW="4724400" imgH="482600" progId="Equation.DSMT4">
                  <p:embed/>
                  <p:pic>
                    <p:nvPicPr>
                      <p:cNvPr id="3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5888"/>
                        <a:ext cx="9115425" cy="9302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15718"/>
              </p:ext>
            </p:extLst>
          </p:nvPr>
        </p:nvGraphicFramePr>
        <p:xfrm>
          <a:off x="2484438" y="2276872"/>
          <a:ext cx="3730625" cy="153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1" name="Equation" r:id="rId5" imgW="927100" imgH="381000" progId="Equation.DSMT4">
                  <p:embed/>
                </p:oleObj>
              </mc:Choice>
              <mc:Fallback>
                <p:oleObj name="Equation" r:id="rId5" imgW="927100" imgH="381000" progId="Equation.DSMT4">
                  <p:embed/>
                  <p:pic>
                    <p:nvPicPr>
                      <p:cNvPr id="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276872"/>
                        <a:ext cx="3730625" cy="1531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0" y="3933056"/>
            <a:ext cx="9144000" cy="138499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Arial" panose="020B0604020202020204" pitchFamily="34" charset="0"/>
              </a:rPr>
              <a:t>Второй член равен нулю </a:t>
            </a:r>
            <a:endParaRPr lang="en-US" altLang="ru-RU" sz="2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т.к</a:t>
            </a:r>
            <a:r>
              <a:rPr lang="ru-RU" altLang="ru-RU" sz="2800" b="1" dirty="0">
                <a:solidFill>
                  <a:srgbClr val="FF0000"/>
                </a:solidFill>
                <a:latin typeface="Arial" panose="020B0604020202020204" pitchFamily="34" charset="0"/>
              </a:rPr>
              <a:t>. начало координат помещено в центр частицы т.е. </a:t>
            </a:r>
            <a:endParaRPr lang="ru-RU" alt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582651"/>
              </p:ext>
            </p:extLst>
          </p:nvPr>
        </p:nvGraphicFramePr>
        <p:xfrm>
          <a:off x="2339752" y="5387627"/>
          <a:ext cx="404812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2" name="Equation" r:id="rId7" imgW="1054100" imgH="381000" progId="Equation.DSMT4">
                  <p:embed/>
                </p:oleObj>
              </mc:Choice>
              <mc:Fallback>
                <p:oleObj name="Equation" r:id="rId7" imgW="1054100" imgH="381000" progId="Equation.DSMT4">
                  <p:embed/>
                  <p:pic>
                    <p:nvPicPr>
                      <p:cNvPr id="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387627"/>
                        <a:ext cx="4048125" cy="1463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628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0" y="2403153"/>
            <a:ext cx="9144000" cy="1385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Оставшийся третий член суммы можно преобразовать, если ввести понятие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радиуса инерции частицы </a:t>
            </a:r>
            <a:r>
              <a:rPr lang="en-US" altLang="ru-RU" sz="2800" b="1" i="1" dirty="0">
                <a:solidFill>
                  <a:srgbClr val="C00000"/>
                </a:solidFill>
                <a:latin typeface="Arial" panose="020B0604020202020204" pitchFamily="34" charset="0"/>
              </a:rPr>
              <a:t>R</a:t>
            </a:r>
            <a:r>
              <a:rPr lang="ru-RU" alt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3" name="Object 12"/>
          <p:cNvGraphicFramePr>
            <a:graphicFrameLocks noChangeAspect="1"/>
          </p:cNvGraphicFramePr>
          <p:nvPr>
            <p:extLst/>
          </p:nvPr>
        </p:nvGraphicFramePr>
        <p:xfrm>
          <a:off x="2843808" y="3870455"/>
          <a:ext cx="3024336" cy="1529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4" name="Equation" r:id="rId3" imgW="1104840" imgH="558720" progId="Equation.DSMT4">
                  <p:embed/>
                </p:oleObj>
              </mc:Choice>
              <mc:Fallback>
                <p:oleObj name="Equation" r:id="rId3" imgW="1104840" imgH="558720" progId="Equation.DSMT4">
                  <p:embed/>
                  <p:pic>
                    <p:nvPicPr>
                      <p:cNvPr id="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870455"/>
                        <a:ext cx="3024336" cy="15297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4"/>
          <p:cNvGraphicFramePr>
            <a:graphicFrameLocks noChangeAspect="1"/>
          </p:cNvGraphicFramePr>
          <p:nvPr>
            <p:extLst/>
          </p:nvPr>
        </p:nvGraphicFramePr>
        <p:xfrm>
          <a:off x="-50800" y="5481638"/>
          <a:ext cx="9236075" cy="138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5" name="Equation" r:id="rId5" imgW="2552400" imgH="482400" progId="Equation.DSMT4">
                  <p:embed/>
                </p:oleObj>
              </mc:Choice>
              <mc:Fallback>
                <p:oleObj name="Equation" r:id="rId5" imgW="2552400" imgH="482400" progId="Equation.DSMT4">
                  <p:embed/>
                  <p:pic>
                    <p:nvPicPr>
                      <p:cNvPr id="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5481638"/>
                        <a:ext cx="9236075" cy="13858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/>
          </p:nvPr>
        </p:nvGraphicFramePr>
        <p:xfrm>
          <a:off x="1331640" y="1163740"/>
          <a:ext cx="6824020" cy="1136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6" name="Equation" r:id="rId7" imgW="2895600" imgH="482600" progId="Equation.DSMT4">
                  <p:embed/>
                </p:oleObj>
              </mc:Choice>
              <mc:Fallback>
                <p:oleObj name="Equation" r:id="rId7" imgW="2895600" imgH="482600" progId="Equation.DSMT4">
                  <p:embed/>
                  <p:pic>
                    <p:nvPicPr>
                      <p:cNvPr id="5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163740"/>
                        <a:ext cx="6824020" cy="113636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AB2B556-A952-49BF-B21F-6A84C43684C4}"/>
              </a:ext>
            </a:extLst>
          </p:cNvPr>
          <p:cNvSpPr txBox="1"/>
          <p:nvPr/>
        </p:nvSpPr>
        <p:spPr>
          <a:xfrm>
            <a:off x="0" y="15235"/>
            <a:ext cx="91440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Arial" panose="020B0604020202020204" pitchFamily="34" charset="0"/>
              </a:rPr>
              <a:t>Тогда амплитуда рассеянной волны </a:t>
            </a:r>
            <a:endParaRPr lang="en-US" sz="3200" b="1" dirty="0">
              <a:latin typeface="Arial" panose="020B0604020202020204" pitchFamily="34" charset="0"/>
            </a:endParaRPr>
          </a:p>
          <a:p>
            <a:pPr algn="ctr"/>
            <a:r>
              <a:rPr lang="ru-RU" sz="3200" b="1" dirty="0">
                <a:latin typeface="Arial" panose="020B0604020202020204" pitchFamily="34" charset="0"/>
              </a:rPr>
              <a:t>будет иметь вид</a:t>
            </a:r>
          </a:p>
        </p:txBody>
      </p:sp>
    </p:spTree>
    <p:extLst>
      <p:ext uri="{BB962C8B-B14F-4D97-AF65-F5344CB8AC3E}">
        <p14:creationId xmlns:p14="http://schemas.microsoft.com/office/powerpoint/2010/main" val="88801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4"/>
          <p:cNvGraphicFramePr>
            <a:graphicFrameLocks noChangeAspect="1"/>
          </p:cNvGraphicFramePr>
          <p:nvPr>
            <p:extLst/>
          </p:nvPr>
        </p:nvGraphicFramePr>
        <p:xfrm>
          <a:off x="-22225" y="404664"/>
          <a:ext cx="9188450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8" name="Equation" r:id="rId3" imgW="2666880" imgH="965160" progId="Equation.DSMT4">
                  <p:embed/>
                </p:oleObj>
              </mc:Choice>
              <mc:Fallback>
                <p:oleObj name="Equation" r:id="rId3" imgW="2666880" imgH="965160" progId="Equation.DSMT4">
                  <p:embed/>
                  <p:pic>
                    <p:nvPicPr>
                      <p:cNvPr id="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225" y="404664"/>
                        <a:ext cx="9188450" cy="25202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>
            <p:extLst/>
          </p:nvPr>
        </p:nvGraphicFramePr>
        <p:xfrm>
          <a:off x="1878806" y="5338911"/>
          <a:ext cx="538638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Equation" r:id="rId5" imgW="1841400" imgH="380880" progId="Equation.DSMT4">
                  <p:embed/>
                </p:oleObj>
              </mc:Choice>
              <mc:Fallback>
                <p:oleObj name="Equation" r:id="rId5" imgW="1841400" imgH="380880" progId="Equation.DSMT4">
                  <p:embed/>
                  <p:pic>
                    <p:nvPicPr>
                      <p:cNvPr id="655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8806" y="5338911"/>
                        <a:ext cx="5386388" cy="1114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034948"/>
            <a:ext cx="9144000" cy="138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Так как 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S→0 </a:t>
            </a:r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мало при 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l-GR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θ→</a:t>
            </a:r>
            <a:r>
              <a:rPr lang="en-US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0) </a:t>
            </a:r>
            <a:r>
              <a:rPr lang="ru-RU" altLang="ru-RU" sz="2800" dirty="0">
                <a:solidFill>
                  <a:srgbClr val="0000FF"/>
                </a:solidFill>
                <a:latin typeface="Arial" panose="020B0604020202020204" pitchFamily="34" charset="0"/>
              </a:rPr>
              <a:t>выражение в квадратных скобках можно упростить используя выражение для степенного ряда</a:t>
            </a: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>
            <p:extLst/>
          </p:nvPr>
        </p:nvGraphicFramePr>
        <p:xfrm>
          <a:off x="3779912" y="4540119"/>
          <a:ext cx="2005012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0" name="Equation" r:id="rId7" imgW="622080" imgH="203040" progId="Equation.DSMT4">
                  <p:embed/>
                </p:oleObj>
              </mc:Choice>
              <mc:Fallback>
                <p:oleObj name="Equation" r:id="rId7" imgW="622080" imgH="203040" progId="Equation.DSMT4">
                  <p:embed/>
                  <p:pic>
                    <p:nvPicPr>
                      <p:cNvPr id="655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540119"/>
                        <a:ext cx="2005012" cy="652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373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3655293"/>
            <a:ext cx="9144000" cy="1385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0000FF"/>
                </a:solidFill>
                <a:latin typeface="Arial" panose="020B0604020202020204" pitchFamily="34" charset="0"/>
              </a:rPr>
              <a:t>Если рассеивающая система состоит из </a:t>
            </a:r>
            <a:r>
              <a:rPr lang="en-US" altLang="ru-RU" sz="2800" b="1" dirty="0">
                <a:latin typeface="Arial" panose="020B0604020202020204" pitchFamily="34" charset="0"/>
              </a:rPr>
              <a:t>N</a:t>
            </a:r>
            <a:r>
              <a:rPr lang="en-US" altLang="ru-RU" sz="28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solidFill>
                  <a:srgbClr val="0000FF"/>
                </a:solidFill>
                <a:latin typeface="Arial" panose="020B0604020202020204" pitchFamily="34" charset="0"/>
              </a:rPr>
              <a:t>одинаковых частиц, выражение для интенсивности примет вид</a:t>
            </a: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>
            <p:extLst/>
          </p:nvPr>
        </p:nvGraphicFramePr>
        <p:xfrm>
          <a:off x="0" y="5167461"/>
          <a:ext cx="91440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name="Equation" r:id="rId3" imgW="2743200" imgH="393480" progId="Equation.DSMT4">
                  <p:embed/>
                </p:oleObj>
              </mc:Choice>
              <mc:Fallback>
                <p:oleObj name="Equation" r:id="rId3" imgW="2743200" imgH="393480" progId="Equation.DSMT4">
                  <p:embed/>
                  <p:pic>
                    <p:nvPicPr>
                      <p:cNvPr id="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167461"/>
                        <a:ext cx="9144000" cy="1285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>
            <p:extLst/>
          </p:nvPr>
        </p:nvGraphicFramePr>
        <p:xfrm>
          <a:off x="-11113" y="2071117"/>
          <a:ext cx="9155113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1" name="Equation" r:id="rId5" imgW="2539800" imgH="393480" progId="Equation.DSMT4">
                  <p:embed/>
                </p:oleObj>
              </mc:Choice>
              <mc:Fallback>
                <p:oleObj name="Equation" r:id="rId5" imgW="2539800" imgH="393480" progId="Equation.DSMT4">
                  <p:embed/>
                  <p:pic>
                    <p:nvPicPr>
                      <p:cNvPr id="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1113" y="2071117"/>
                        <a:ext cx="9155113" cy="1450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18" y="370309"/>
            <a:ext cx="9144000" cy="1570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00FF"/>
                </a:solidFill>
                <a:latin typeface="Arial" panose="020B0604020202020204" pitchFamily="34" charset="0"/>
              </a:rPr>
              <a:t>Тогда интенсивность рентгеновского излучения рассеянная </a:t>
            </a:r>
            <a:endParaRPr lang="en-US" altLang="ru-RU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00FF"/>
                </a:solidFill>
                <a:latin typeface="Arial" panose="020B0604020202020204" pitchFamily="34" charset="0"/>
              </a:rPr>
              <a:t>одной такой частицей будет</a:t>
            </a:r>
          </a:p>
        </p:txBody>
      </p:sp>
    </p:spTree>
    <p:extLst>
      <p:ext uri="{BB962C8B-B14F-4D97-AF65-F5344CB8AC3E}">
        <p14:creationId xmlns:p14="http://schemas.microsoft.com/office/powerpoint/2010/main" val="256581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xmlns="" id="{AA05D94E-37A7-42B2-87BE-9D071B9AF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3333FF"/>
                </a:solidFill>
                <a:latin typeface="Arial" panose="020B0604020202020204" pitchFamily="34" charset="0"/>
              </a:rPr>
              <a:t>Полученное выражение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800" b="1" dirty="0">
                <a:solidFill>
                  <a:srgbClr val="3333FF"/>
                </a:solidFill>
                <a:latin typeface="Arial" panose="020B0604020202020204" pitchFamily="34" charset="0"/>
              </a:rPr>
              <a:t>это линейная функция</a:t>
            </a:r>
            <a:r>
              <a:rPr lang="ru-RU" altLang="ru-RU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аргумента </a:t>
            </a:r>
            <a:r>
              <a:rPr lang="en-US" altLang="ru-RU" sz="2800" dirty="0">
                <a:solidFill>
                  <a:srgbClr val="3333FF"/>
                </a:solidFill>
                <a:latin typeface="Arial" panose="020B0604020202020204" pitchFamily="34" charset="0"/>
              </a:rPr>
              <a:t>S</a:t>
            </a:r>
            <a:r>
              <a:rPr lang="ru-RU" altLang="ru-RU" sz="2800" baseline="30000" dirty="0">
                <a:solidFill>
                  <a:srgbClr val="3333FF"/>
                </a:solidFill>
                <a:latin typeface="Arial" panose="020B0604020202020204" pitchFamily="34" charset="0"/>
              </a:rPr>
              <a:t>2</a:t>
            </a:r>
          </a:p>
        </p:txBody>
      </p:sp>
      <p:graphicFrame>
        <p:nvGraphicFramePr>
          <p:cNvPr id="3" name="Object 7">
            <a:extLst>
              <a:ext uri="{FF2B5EF4-FFF2-40B4-BE49-F238E27FC236}">
                <a16:creationId xmlns:a16="http://schemas.microsoft.com/office/drawing/2014/main" xmlns="" id="{094528A8-F719-4045-A7A8-A57EF7D1C55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403648" y="1076452"/>
          <a:ext cx="6659562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2" name="Equation" r:id="rId3" imgW="2819160" imgH="419040" progId="Equation.DSMT4">
                  <p:embed/>
                </p:oleObj>
              </mc:Choice>
              <mc:Fallback>
                <p:oleObj name="Equation" r:id="rId3" imgW="2819160" imgH="419040" progId="Equation.DSMT4">
                  <p:embed/>
                  <p:pic>
                    <p:nvPicPr>
                      <p:cNvPr id="3" name="Object 7">
                        <a:extLst>
                          <a:ext uri="{FF2B5EF4-FFF2-40B4-BE49-F238E27FC236}">
                            <a16:creationId xmlns:a16="http://schemas.microsoft.com/office/drawing/2014/main" xmlns="" id="{094528A8-F719-4045-A7A8-A57EF7D1C5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076452"/>
                        <a:ext cx="6659562" cy="942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18CE9A6-8A9B-4087-90F5-AF3036DB77D4}"/>
              </a:ext>
            </a:extLst>
          </p:cNvPr>
          <p:cNvSpPr txBox="1"/>
          <p:nvPr/>
        </p:nvSpPr>
        <p:spPr>
          <a:xfrm>
            <a:off x="4292478" y="2922938"/>
            <a:ext cx="485152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</a:rPr>
              <a:t>График </a:t>
            </a:r>
            <a:r>
              <a:rPr lang="en-US" sz="2800" dirty="0" err="1">
                <a:latin typeface="Arial" panose="020B0604020202020204" pitchFamily="34" charset="0"/>
              </a:rPr>
              <a:t>ln</a:t>
            </a:r>
            <a:r>
              <a:rPr lang="en-US" sz="2800" b="1" i="1" dirty="0" err="1">
                <a:latin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</a:rPr>
              <a:t>(S) </a:t>
            </a:r>
            <a:r>
              <a:rPr lang="ru-RU" sz="2800" dirty="0">
                <a:latin typeface="Arial" panose="020B0604020202020204" pitchFamily="34" charset="0"/>
              </a:rPr>
              <a:t>это линейная функция</a:t>
            </a: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</a:rPr>
              <a:t>от </a:t>
            </a:r>
            <a:r>
              <a:rPr lang="en-US" sz="2800" dirty="0">
                <a:latin typeface="Arial" panose="020B0604020202020204" pitchFamily="34" charset="0"/>
              </a:rPr>
              <a:t>S</a:t>
            </a:r>
            <a:r>
              <a:rPr lang="en-US" sz="2800" baseline="30000" dirty="0">
                <a:latin typeface="Arial" panose="020B0604020202020204" pitchFamily="34" charset="0"/>
              </a:rPr>
              <a:t>2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05F8B2A2-6908-4D0B-B193-35D05D36FB26}"/>
              </a:ext>
            </a:extLst>
          </p:cNvPr>
          <p:cNvSpPr/>
          <p:nvPr/>
        </p:nvSpPr>
        <p:spPr>
          <a:xfrm>
            <a:off x="16275" y="5285509"/>
            <a:ext cx="9127725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Угол наклона этой прямой </a:t>
            </a:r>
            <a:r>
              <a:rPr lang="el-GR" altLang="ru-RU" sz="3200" dirty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en-US" alt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определяет радиус инерции частиц принимавших участие в рассеянии,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en-US" altLang="ru-RU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/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а отрезок отсекаемый на оси ординат </a:t>
            </a:r>
            <a:r>
              <a:rPr lang="en-US" altLang="ru-RU" sz="3200" b="1" dirty="0">
                <a:latin typeface="Arial" panose="020B0604020202020204" pitchFamily="34" charset="0"/>
              </a:rPr>
              <a:t>r</a:t>
            </a:r>
            <a:r>
              <a:rPr lang="en-US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</a:rPr>
              <a:t>связан с количеством рассеивающих частиц</a:t>
            </a:r>
            <a:endParaRPr lang="ru-RU" sz="24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0597BA0-62E3-470E-9108-C57DA47E34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510" y="2144830"/>
            <a:ext cx="3600450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EB796115-025F-4E8E-8F47-9DF2442CB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88640"/>
            <a:ext cx="6048672" cy="4637171"/>
          </a:xfrm>
          <a:prstGeom prst="rect">
            <a:avLst/>
          </a:prstGeom>
        </p:spPr>
      </p:pic>
      <p:sp>
        <p:nvSpPr>
          <p:cNvPr id="3" name="TextBox 1">
            <a:extLst>
              <a:ext uri="{FF2B5EF4-FFF2-40B4-BE49-F238E27FC236}">
                <a16:creationId xmlns:a16="http://schemas.microsoft.com/office/drawing/2014/main" xmlns="" id="{1BDBCB37-103E-4617-BA7E-01E0C3BB7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8" y="5099323"/>
            <a:ext cx="9145587" cy="1570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latin typeface="Arial" panose="020B0604020202020204" pitchFamily="34" charset="0"/>
              </a:rPr>
              <a:t>Зависимость логарифма интенсивности нулевого рефлекса от угла </a:t>
            </a:r>
            <a:r>
              <a:rPr lang="el-GR" altLang="ru-RU" dirty="0">
                <a:latin typeface="Arial" panose="020B0604020202020204" pitchFamily="34" charset="0"/>
              </a:rPr>
              <a:t>θ</a:t>
            </a:r>
            <a:r>
              <a:rPr lang="ru-RU" altLang="ru-RU" dirty="0">
                <a:latin typeface="Arial" panose="020B0604020202020204" pitchFamily="34" charset="0"/>
              </a:rPr>
              <a:t> во второй степени</a:t>
            </a:r>
          </a:p>
        </p:txBody>
      </p:sp>
    </p:spTree>
    <p:extLst>
      <p:ext uri="{BB962C8B-B14F-4D97-AF65-F5344CB8AC3E}">
        <p14:creationId xmlns:p14="http://schemas.microsoft.com/office/powerpoint/2010/main" val="100573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3" descr="E:\Пик 3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871538"/>
            <a:ext cx="6696075" cy="548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Прямоугольник 3"/>
          <p:cNvSpPr>
            <a:spLocks noChangeArrowheads="1"/>
          </p:cNvSpPr>
          <p:nvPr/>
        </p:nvSpPr>
        <p:spPr bwMode="auto">
          <a:xfrm>
            <a:off x="1476375" y="3105150"/>
            <a:ext cx="2374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</a:rPr>
              <a:t>Малоугловое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</a:rPr>
              <a:t>рассеяние</a:t>
            </a:r>
          </a:p>
        </p:txBody>
      </p:sp>
      <p:sp>
        <p:nvSpPr>
          <p:cNvPr id="47108" name="Прямоугольник 4"/>
          <p:cNvSpPr>
            <a:spLocks noChangeArrowheads="1"/>
          </p:cNvSpPr>
          <p:nvPr/>
        </p:nvSpPr>
        <p:spPr bwMode="auto">
          <a:xfrm>
            <a:off x="5219700" y="1571625"/>
            <a:ext cx="2679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Первичный пучок</a:t>
            </a:r>
          </a:p>
        </p:txBody>
      </p:sp>
      <p:sp>
        <p:nvSpPr>
          <p:cNvPr id="47109" name="Прямоугольник 5"/>
          <p:cNvSpPr>
            <a:spLocks noChangeArrowheads="1"/>
          </p:cNvSpPr>
          <p:nvPr/>
        </p:nvSpPr>
        <p:spPr bwMode="auto">
          <a:xfrm>
            <a:off x="7177088" y="5086350"/>
            <a:ext cx="441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ru-RU" sz="3600">
                <a:latin typeface="Arial" panose="020B0604020202020204" pitchFamily="34" charset="0"/>
              </a:rPr>
              <a:t>θ</a:t>
            </a:r>
            <a:endParaRPr lang="ru-RU" altLang="ru-RU" sz="3600">
              <a:latin typeface="Arial" panose="020B0604020202020204" pitchFamily="34" charset="0"/>
            </a:endParaRPr>
          </a:p>
        </p:txBody>
      </p:sp>
      <p:sp>
        <p:nvSpPr>
          <p:cNvPr id="47110" name="Прямоугольник 11"/>
          <p:cNvSpPr>
            <a:spLocks noChangeArrowheads="1"/>
          </p:cNvSpPr>
          <p:nvPr/>
        </p:nvSpPr>
        <p:spPr bwMode="auto">
          <a:xfrm>
            <a:off x="3822700" y="1247775"/>
            <a:ext cx="877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3600">
                <a:latin typeface="Arial" panose="020B0604020202020204" pitchFamily="34" charset="0"/>
              </a:rPr>
              <a:t>I(</a:t>
            </a:r>
            <a:r>
              <a:rPr lang="el-GR" altLang="ru-RU" sz="3600">
                <a:latin typeface="Arial" panose="020B0604020202020204" pitchFamily="34" charset="0"/>
              </a:rPr>
              <a:t>θ</a:t>
            </a:r>
            <a:r>
              <a:rPr lang="en-US" altLang="ru-RU" sz="3600">
                <a:latin typeface="Arial" panose="020B0604020202020204" pitchFamily="34" charset="0"/>
              </a:rPr>
              <a:t>)</a:t>
            </a:r>
            <a:endParaRPr lang="ru-RU" altLang="ru-RU" sz="3600">
              <a:latin typeface="Arial" panose="020B0604020202020204" pitchFamily="34" charset="0"/>
            </a:endParaRPr>
          </a:p>
        </p:txBody>
      </p:sp>
      <p:sp>
        <p:nvSpPr>
          <p:cNvPr id="47111" name="Прямоугольник 13"/>
          <p:cNvSpPr>
            <a:spLocks noChangeArrowheads="1"/>
          </p:cNvSpPr>
          <p:nvPr/>
        </p:nvSpPr>
        <p:spPr bwMode="auto">
          <a:xfrm>
            <a:off x="4721225" y="5708650"/>
            <a:ext cx="441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3600">
                <a:latin typeface="Arial" panose="020B0604020202020204" pitchFamily="34" charset="0"/>
              </a:rPr>
              <a:t>0</a:t>
            </a:r>
            <a:endParaRPr lang="ru-RU" altLang="ru-RU" sz="36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91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24AC6C0-B92B-455A-B546-56094AF65E0B}"/>
              </a:ext>
            </a:extLst>
          </p:cNvPr>
          <p:cNvSpPr txBox="1"/>
          <p:nvPr/>
        </p:nvSpPr>
        <p:spPr>
          <a:xfrm>
            <a:off x="0" y="258901"/>
            <a:ext cx="9137104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</a:rPr>
              <a:t>Мы уже познакомились с физикой дифракции, когда длина волны близка к размерам препятствия т.е. </a:t>
            </a:r>
            <a:r>
              <a:rPr lang="el-GR" sz="4000" dirty="0">
                <a:solidFill>
                  <a:srgbClr val="FF0000"/>
                </a:solidFill>
                <a:latin typeface="Arial" panose="020B0604020202020204" pitchFamily="34" charset="0"/>
              </a:rPr>
              <a:t>Δ≈λ</a:t>
            </a:r>
            <a:endParaRPr lang="ru-RU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626799C-05C1-4E0B-A32F-C267E9CF93CE}"/>
              </a:ext>
            </a:extLst>
          </p:cNvPr>
          <p:cNvSpPr txBox="1"/>
          <p:nvPr/>
        </p:nvSpPr>
        <p:spPr>
          <a:xfrm>
            <a:off x="0" y="3571269"/>
            <a:ext cx="9144000" cy="31700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</a:rPr>
              <a:t>Как происходит рассеяние волн когда размеры препятствия много больше длины волны </a:t>
            </a:r>
            <a:r>
              <a:rPr lang="el-GR" sz="4000" dirty="0">
                <a:solidFill>
                  <a:srgbClr val="FF0000"/>
                </a:solidFill>
                <a:latin typeface="Arial" panose="020B0604020202020204" pitchFamily="34" charset="0"/>
              </a:rPr>
              <a:t>Δ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</a:rPr>
              <a:t>&gt;&gt;</a:t>
            </a:r>
            <a:r>
              <a:rPr lang="el-GR" sz="4000" dirty="0">
                <a:solidFill>
                  <a:srgbClr val="FF0000"/>
                </a:solidFill>
                <a:latin typeface="Arial" panose="020B0604020202020204" pitchFamily="34" charset="0"/>
              </a:rPr>
              <a:t>λ</a:t>
            </a:r>
            <a:r>
              <a:rPr lang="ru-RU" sz="4000" dirty="0">
                <a:latin typeface="Arial" panose="020B0604020202020204" pitchFamily="34" charset="0"/>
              </a:rPr>
              <a:t>. </a:t>
            </a:r>
            <a:endParaRPr lang="en-US" sz="4000" dirty="0">
              <a:latin typeface="Arial" panose="020B0604020202020204" pitchFamily="34" charset="0"/>
            </a:endParaRPr>
          </a:p>
          <a:p>
            <a:pPr algn="ctr"/>
            <a:r>
              <a:rPr lang="ru-RU" sz="4000" dirty="0">
                <a:latin typeface="Arial" panose="020B0604020202020204" pitchFamily="34" charset="0"/>
              </a:rPr>
              <a:t>Какую информацию об объекте можно получить в этом случае.</a:t>
            </a:r>
          </a:p>
        </p:txBody>
      </p:sp>
    </p:spTree>
    <p:extLst>
      <p:ext uri="{BB962C8B-B14F-4D97-AF65-F5344CB8AC3E}">
        <p14:creationId xmlns:p14="http://schemas.microsoft.com/office/powerpoint/2010/main" val="340661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1"/>
          <p:cNvSpPr txBox="1">
            <a:spLocks noChangeArrowheads="1"/>
          </p:cNvSpPr>
          <p:nvPr/>
        </p:nvSpPr>
        <p:spPr bwMode="auto">
          <a:xfrm>
            <a:off x="468313" y="5518150"/>
            <a:ext cx="3643312" cy="922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Зависимость </a:t>
            </a:r>
            <a:r>
              <a:rPr lang="en-US" altLang="ru-RU" sz="1800">
                <a:solidFill>
                  <a:srgbClr val="0000FF"/>
                </a:solidFill>
                <a:latin typeface="Arial" panose="020B0604020202020204" pitchFamily="34" charset="0"/>
              </a:rPr>
              <a:t>Ln</a:t>
            </a:r>
            <a:r>
              <a:rPr lang="en-US" altLang="ru-RU" sz="1800" i="1">
                <a:solidFill>
                  <a:srgbClr val="0000FF"/>
                </a:solidFill>
                <a:latin typeface="Arial" panose="020B0604020202020204" pitchFamily="34" charset="0"/>
              </a:rPr>
              <a:t>I(s)</a:t>
            </a:r>
            <a:r>
              <a:rPr lang="en-US" altLang="ru-RU" sz="180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для смеси в равной пропорции из двух сфер радиусов </a:t>
            </a:r>
            <a:r>
              <a:rPr lang="en-US" altLang="ru-RU" sz="1800">
                <a:solidFill>
                  <a:srgbClr val="0000FF"/>
                </a:solidFill>
                <a:latin typeface="Arial" panose="020B0604020202020204" pitchFamily="34" charset="0"/>
              </a:rPr>
              <a:t>R</a:t>
            </a:r>
            <a:r>
              <a:rPr lang="en-US" altLang="ru-RU" sz="1800" baseline="-2500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 и</a:t>
            </a:r>
            <a:r>
              <a:rPr lang="en-US" altLang="ru-RU" sz="1800">
                <a:solidFill>
                  <a:srgbClr val="0000FF"/>
                </a:solidFill>
                <a:latin typeface="Arial" panose="020B0604020202020204" pitchFamily="34" charset="0"/>
              </a:rPr>
              <a:t> R</a:t>
            </a:r>
            <a:r>
              <a:rPr lang="en-US" altLang="ru-RU" sz="1800" baseline="-2500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ru-RU" sz="1800">
                <a:solidFill>
                  <a:srgbClr val="0000FF"/>
                </a:solidFill>
                <a:latin typeface="Arial" panose="020B0604020202020204" pitchFamily="34" charset="0"/>
              </a:rPr>
              <a:t> (R</a:t>
            </a:r>
            <a:r>
              <a:rPr lang="en-US" altLang="ru-RU" sz="1800" baseline="-2500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ru-RU" sz="1800">
                <a:solidFill>
                  <a:srgbClr val="0000FF"/>
                </a:solidFill>
                <a:latin typeface="Arial" panose="020B0604020202020204" pitchFamily="34" charset="0"/>
              </a:rPr>
              <a:t>&gt;R</a:t>
            </a:r>
            <a:r>
              <a:rPr lang="en-US" altLang="ru-RU" sz="1800" baseline="-2500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ru-RU" sz="180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  <a:endParaRPr lang="ru-RU" altLang="ru-RU" sz="18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TextBox 2"/>
          <p:cNvSpPr txBox="1">
            <a:spLocks noChangeArrowheads="1"/>
          </p:cNvSpPr>
          <p:nvPr/>
        </p:nvSpPr>
        <p:spPr bwMode="auto">
          <a:xfrm>
            <a:off x="4427538" y="4883150"/>
            <a:ext cx="4314825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Вид  функции </a:t>
            </a:r>
            <a:r>
              <a:rPr lang="en-US" altLang="ru-RU" sz="1800">
                <a:solidFill>
                  <a:srgbClr val="0000FF"/>
                </a:solidFill>
                <a:latin typeface="Arial" panose="020B0604020202020204" pitchFamily="34" charset="0"/>
              </a:rPr>
              <a:t>Ln</a:t>
            </a:r>
            <a:r>
              <a:rPr lang="en-US" altLang="ru-RU" sz="1800" i="1">
                <a:solidFill>
                  <a:srgbClr val="0000FF"/>
                </a:solidFill>
                <a:latin typeface="Arial" panose="020B0604020202020204" pitchFamily="34" charset="0"/>
              </a:rPr>
              <a:t>I(s)</a:t>
            </a: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 для смеси частиц широкого спектра размеров</a:t>
            </a:r>
          </a:p>
        </p:txBody>
      </p:sp>
      <p:pic>
        <p:nvPicPr>
          <p:cNvPr id="16390" name="Picture 6" descr="F:\SAD 1a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92150"/>
            <a:ext cx="3548062" cy="474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F:\SAD 2a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527175"/>
            <a:ext cx="4284663" cy="307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90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8E4F9C8-FF8B-496C-8A1E-0D30C2E70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875"/>
            <a:ext cx="91440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3333FF"/>
                </a:solidFill>
                <a:cs typeface="Arial" panose="020B0604020202020204" pitchFamily="34" charset="0"/>
              </a:rPr>
              <a:t>Особенности рассеяния волн на препятствиях</a:t>
            </a:r>
          </a:p>
        </p:txBody>
      </p:sp>
      <p:pic>
        <p:nvPicPr>
          <p:cNvPr id="3" name="Picture 3" descr="D:\Тень 2.tif">
            <a:extLst>
              <a:ext uri="{FF2B5EF4-FFF2-40B4-BE49-F238E27FC236}">
                <a16:creationId xmlns:a16="http://schemas.microsoft.com/office/drawing/2014/main" xmlns="" id="{CEBB0D82-C03E-4246-B372-BC33720DD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916113"/>
            <a:ext cx="3863975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80B15B34-DB32-4A1E-8911-BC16628CEC49}"/>
              </a:ext>
            </a:extLst>
          </p:cNvPr>
          <p:cNvCxnSpPr>
            <a:endCxn id="5" idx="1"/>
          </p:cNvCxnSpPr>
          <p:nvPr/>
        </p:nvCxnSpPr>
        <p:spPr>
          <a:xfrm>
            <a:off x="3635375" y="3328988"/>
            <a:ext cx="836613" cy="4762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Левая фигурная скобка 4">
            <a:extLst>
              <a:ext uri="{FF2B5EF4-FFF2-40B4-BE49-F238E27FC236}">
                <a16:creationId xmlns:a16="http://schemas.microsoft.com/office/drawing/2014/main" xmlns="" id="{A5F37173-85E6-4459-830F-E9C02615E80E}"/>
              </a:ext>
            </a:extLst>
          </p:cNvPr>
          <p:cNvSpPr/>
          <p:nvPr/>
        </p:nvSpPr>
        <p:spPr>
          <a:xfrm>
            <a:off x="4471988" y="658813"/>
            <a:ext cx="431800" cy="5348287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6E737F9A-A34E-4166-8041-2FD98F382C3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144588" y="4940300"/>
          <a:ext cx="209391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2" name="Equation" r:id="rId4" imgW="469800" imgH="177480" progId="Equation.DSMT4">
                  <p:embed/>
                </p:oleObj>
              </mc:Choice>
              <mc:Fallback>
                <p:oleObj name="Equation" r:id="rId4" imgW="469800" imgH="177480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xmlns="" id="{6E737F9A-A34E-4166-8041-2FD98F382C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4940300"/>
                        <a:ext cx="2093912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14">
            <a:extLst>
              <a:ext uri="{FF2B5EF4-FFF2-40B4-BE49-F238E27FC236}">
                <a16:creationId xmlns:a16="http://schemas.microsoft.com/office/drawing/2014/main" xmlns="" id="{1DEE7F7C-1A7C-4EBC-902A-59CEFF394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5761038"/>
            <a:ext cx="4030663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Arial" panose="020B0604020202020204" pitchFamily="34" charset="0"/>
              </a:rPr>
              <a:t>До препятствия доходит плоская волна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xmlns="" id="{906C1767-AE0B-4F25-8F84-F2A2A1D14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11888"/>
            <a:ext cx="91440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 i="1">
                <a:cs typeface="Arial" panose="020B0604020202020204" pitchFamily="34" charset="0"/>
              </a:rPr>
              <a:t>I</a:t>
            </a:r>
            <a:r>
              <a:rPr lang="ru-RU" altLang="ru-RU" sz="1800" b="1" i="1">
                <a:cs typeface="Arial" panose="020B0604020202020204" pitchFamily="34" charset="0"/>
              </a:rPr>
              <a:t> </a:t>
            </a:r>
            <a:r>
              <a:rPr lang="en-US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источник излучения; </a:t>
            </a:r>
            <a:r>
              <a:rPr lang="en-US" altLang="ru-RU" sz="1800" b="1" i="1">
                <a:latin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 – препятствие (диафрагма); </a:t>
            </a:r>
            <a:r>
              <a:rPr lang="en-US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B – 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экран;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d – 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расстояние источник-экран; </a:t>
            </a:r>
            <a:r>
              <a:rPr lang="el-GR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Δ</a:t>
            </a: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 – размеры препятствия  </a:t>
            </a: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xmlns="" id="{0E4F8B10-E72D-42EB-A0D8-542B299417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4013" y="1108075"/>
          <a:ext cx="20129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3" name="Equation" r:id="rId6" imgW="469696" imgH="177723" progId="Equation.DSMT4">
                  <p:embed/>
                </p:oleObj>
              </mc:Choice>
              <mc:Fallback>
                <p:oleObj name="Equation" r:id="rId6" imgW="469696" imgH="177723" progId="Equation.DSMT4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xmlns="" id="{0E4F8B10-E72D-42EB-A0D8-542B299417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4013" y="1108075"/>
                        <a:ext cx="2012950" cy="762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5" descr="D:\DO.tif">
            <a:extLst>
              <a:ext uri="{FF2B5EF4-FFF2-40B4-BE49-F238E27FC236}">
                <a16:creationId xmlns:a16="http://schemas.microsoft.com/office/drawing/2014/main" xmlns="" id="{0E38A236-9BA2-4998-BE26-33D723291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88" y="2415633"/>
            <a:ext cx="1685925" cy="1752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xmlns="" id="{BD19A484-FB7D-4121-B62A-1499FD08B4C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79419" y="2814898"/>
          <a:ext cx="2135188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4" name="Equation" r:id="rId9" imgW="393359" imgH="177646" progId="Equation.DSMT4">
                  <p:embed/>
                </p:oleObj>
              </mc:Choice>
              <mc:Fallback>
                <p:oleObj name="Equation" r:id="rId9" imgW="393359" imgH="177646" progId="Equation.DSMT4">
                  <p:embed/>
                  <p:pic>
                    <p:nvPicPr>
                      <p:cNvPr id="12" name="Объект 11">
                        <a:extLst>
                          <a:ext uri="{FF2B5EF4-FFF2-40B4-BE49-F238E27FC236}">
                            <a16:creationId xmlns:a16="http://schemas.microsoft.com/office/drawing/2014/main" xmlns="" id="{BD19A484-FB7D-4121-B62A-1499FD08B4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9419" y="2814898"/>
                        <a:ext cx="2135188" cy="9318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4" descr="D:\Тень 3.tif">
            <a:extLst>
              <a:ext uri="{FF2B5EF4-FFF2-40B4-BE49-F238E27FC236}">
                <a16:creationId xmlns:a16="http://schemas.microsoft.com/office/drawing/2014/main" xmlns="" id="{EED202F3-48C4-40AA-A592-2F507073D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88" y="4314291"/>
            <a:ext cx="1685925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xmlns="" id="{8E3FCD54-D8F4-4399-956C-98C83762BDC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75450" y="4739741"/>
          <a:ext cx="20383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5" name="Equation" r:id="rId12" imgW="482181" imgH="177646" progId="Equation.DSMT4">
                  <p:embed/>
                </p:oleObj>
              </mc:Choice>
              <mc:Fallback>
                <p:oleObj name="Equation" r:id="rId12" imgW="482181" imgH="177646" progId="Equation.DSMT4">
                  <p:embed/>
                  <p:pic>
                    <p:nvPicPr>
                      <p:cNvPr id="14" name="Объект 13">
                        <a:extLst>
                          <a:ext uri="{FF2B5EF4-FFF2-40B4-BE49-F238E27FC236}">
                            <a16:creationId xmlns:a16="http://schemas.microsoft.com/office/drawing/2014/main" xmlns="" id="{8E3FCD54-D8F4-4399-956C-98C83762BD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450" y="4739741"/>
                        <a:ext cx="2038350" cy="847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55A5ABD1-E0D2-4486-A88C-FB9B745BEBAB}"/>
              </a:ext>
            </a:extLst>
          </p:cNvPr>
          <p:cNvSpPr/>
          <p:nvPr/>
        </p:nvSpPr>
        <p:spPr>
          <a:xfrm>
            <a:off x="4912966" y="633607"/>
            <a:ext cx="1656184" cy="1656184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24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8" grpId="0" animBg="1"/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73038"/>
            <a:ext cx="91440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>
                <a:solidFill>
                  <a:srgbClr val="0000FF"/>
                </a:solidFill>
                <a:latin typeface="Arial" panose="020B0604020202020204" pitchFamily="34" charset="0"/>
              </a:rPr>
              <a:t>Основная литература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0" y="1052513"/>
            <a:ext cx="91440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solidFill>
                  <a:srgbClr val="FF0000"/>
                </a:solidFill>
                <a:latin typeface="Arial" panose="020B0604020202020204" pitchFamily="34" charset="0"/>
              </a:rPr>
              <a:t>1. </a:t>
            </a:r>
            <a:r>
              <a:rPr lang="ru-RU" altLang="ru-RU" sz="2000" dirty="0" err="1">
                <a:solidFill>
                  <a:srgbClr val="FF0000"/>
                </a:solidFill>
                <a:latin typeface="Arial" panose="020B0604020202020204" pitchFamily="34" charset="0"/>
              </a:rPr>
              <a:t>Свергун</a:t>
            </a:r>
            <a:r>
              <a:rPr lang="ru-RU" altLang="ru-RU" sz="2000" dirty="0">
                <a:solidFill>
                  <a:srgbClr val="FF0000"/>
                </a:solidFill>
                <a:latin typeface="Arial" panose="020B0604020202020204" pitchFamily="34" charset="0"/>
              </a:rPr>
              <a:t> Д. И., </a:t>
            </a:r>
            <a:r>
              <a:rPr lang="ru-RU" altLang="ru-RU" sz="2000" dirty="0" err="1">
                <a:solidFill>
                  <a:srgbClr val="FF0000"/>
                </a:solidFill>
                <a:latin typeface="Arial" panose="020B0604020202020204" pitchFamily="34" charset="0"/>
              </a:rPr>
              <a:t>Фейгин</a:t>
            </a:r>
            <a:r>
              <a:rPr lang="ru-RU" altLang="ru-RU" sz="2000" dirty="0">
                <a:solidFill>
                  <a:srgbClr val="FF0000"/>
                </a:solidFill>
                <a:latin typeface="Arial" panose="020B0604020202020204" pitchFamily="34" charset="0"/>
              </a:rPr>
              <a:t> Л. А., Рентгеновское и нейтронное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solidFill>
                  <a:srgbClr val="FF0000"/>
                </a:solidFill>
                <a:latin typeface="Arial" panose="020B0604020202020204" pitchFamily="34" charset="0"/>
              </a:rPr>
              <a:t>    </a:t>
            </a:r>
            <a:r>
              <a:rPr lang="ru-RU" altLang="ru-RU" sz="2000" dirty="0" err="1">
                <a:solidFill>
                  <a:srgbClr val="FF0000"/>
                </a:solidFill>
                <a:latin typeface="Arial" panose="020B0604020202020204" pitchFamily="34" charset="0"/>
              </a:rPr>
              <a:t>малоугловое</a:t>
            </a:r>
            <a:r>
              <a:rPr lang="ru-RU" altLang="ru-RU" sz="2000" dirty="0">
                <a:solidFill>
                  <a:srgbClr val="FF0000"/>
                </a:solidFill>
                <a:latin typeface="Arial" panose="020B0604020202020204" pitchFamily="34" charset="0"/>
              </a:rPr>
              <a:t> рассеяние, M., 1986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773238"/>
            <a:ext cx="91440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FF0000"/>
                </a:solidFill>
                <a:latin typeface="Arial" panose="020B0604020202020204" pitchFamily="34" charset="0"/>
              </a:rPr>
              <a:t>2. А.Гинье Рентгенография кристаллов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FF0000"/>
                </a:solidFill>
                <a:latin typeface="Arial" panose="020B0604020202020204" pitchFamily="34" charset="0"/>
              </a:rPr>
              <a:t>    ФМ, Москва, 1961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0" y="2492375"/>
            <a:ext cx="91440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FF0000"/>
                </a:solidFill>
                <a:latin typeface="Arial" panose="020B0604020202020204" pitchFamily="34" charset="0"/>
              </a:rPr>
              <a:t>3. В.И.Иверонова, Г.П.Ревкевич, Теория рассеяния ренгеновских лучей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FF0000"/>
                </a:solidFill>
                <a:latin typeface="Arial" panose="020B0604020202020204" pitchFamily="34" charset="0"/>
              </a:rPr>
              <a:t>    Москва, </a:t>
            </a:r>
            <a:r>
              <a:rPr lang="ru-RU" altLang="ru-RU" sz="2000" i="1">
                <a:solidFill>
                  <a:srgbClr val="FF0000"/>
                </a:solidFill>
                <a:latin typeface="Arial" panose="020B0604020202020204" pitchFamily="34" charset="0"/>
              </a:rPr>
              <a:t>МГУ, </a:t>
            </a:r>
            <a:r>
              <a:rPr lang="ru-RU" altLang="ru-RU" sz="2000">
                <a:solidFill>
                  <a:srgbClr val="FF0000"/>
                </a:solidFill>
                <a:latin typeface="Arial" panose="020B0604020202020204" pitchFamily="34" charset="0"/>
              </a:rPr>
              <a:t>1978, с.278 </a:t>
            </a:r>
            <a:endParaRPr lang="ru-RU" altLang="ru-RU" sz="2000">
              <a:latin typeface="Arial" panose="020B0604020202020204" pitchFamily="34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3429000"/>
            <a:ext cx="9144000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>
                <a:solidFill>
                  <a:srgbClr val="0000FF"/>
                </a:solidFill>
                <a:latin typeface="Arial" panose="020B0604020202020204" pitchFamily="34" charset="0"/>
              </a:rPr>
              <a:t>Дополнительная литература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0" y="4075113"/>
            <a:ext cx="9144000" cy="2586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1. Guinier A., Fournet G., Small-angle scattering of X-ray, N. Y.- L., 1955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2. Small-angle X-ray scattering, ed. by O. Glatter, O. Kratky, L., 1982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3. Останевич Ю. M., Сердюк И. Н., Нейтронографические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    исследования структуры биологических макромолекул, "УФН",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   1982,  т. 137, с. 85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4. Черемской П. Г., Методы исследования пористости твердых тел,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    M., 1985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5. Физико-химия многокомпонентных полимерных систем, под ред.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FF"/>
                </a:solidFill>
                <a:latin typeface="Arial" panose="020B0604020202020204" pitchFamily="34" charset="0"/>
              </a:rPr>
              <a:t>     Ю. С. Липатова, т. 1-2, К., 1986.</a:t>
            </a: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0" y="44624"/>
            <a:ext cx="9144000" cy="65556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6000" b="1" dirty="0">
                <a:solidFill>
                  <a:srgbClr val="0000FF"/>
                </a:solidFill>
                <a:latin typeface="Arial" panose="020B0604020202020204" pitchFamily="34" charset="0"/>
              </a:rPr>
              <a:t>Рассеяние волн на объектах размеры которых </a:t>
            </a:r>
            <a:r>
              <a:rPr lang="el-GR" altLang="ru-RU" sz="6000" dirty="0">
                <a:latin typeface="Arial" panose="020B0604020202020204" pitchFamily="34" charset="0"/>
              </a:rPr>
              <a:t>Δ~</a:t>
            </a:r>
            <a:r>
              <a:rPr lang="ru-RU" altLang="ru-RU" sz="6000" dirty="0">
                <a:latin typeface="Arial" panose="020B0604020202020204" pitchFamily="34" charset="0"/>
              </a:rPr>
              <a:t>10</a:t>
            </a:r>
            <a:r>
              <a:rPr lang="ru-RU" altLang="ru-RU" sz="6000" baseline="30000" dirty="0">
                <a:latin typeface="Arial" panose="020B0604020202020204" pitchFamily="34" charset="0"/>
              </a:rPr>
              <a:t>4</a:t>
            </a:r>
            <a:r>
              <a:rPr lang="ru-RU" altLang="ru-RU" sz="6000" dirty="0">
                <a:latin typeface="Arial" panose="020B0604020202020204" pitchFamily="34" charset="0"/>
              </a:rPr>
              <a:t>-10</a:t>
            </a:r>
            <a:r>
              <a:rPr lang="ru-RU" altLang="ru-RU" sz="6000" baseline="30000" dirty="0">
                <a:latin typeface="Arial" panose="020B0604020202020204" pitchFamily="34" charset="0"/>
              </a:rPr>
              <a:t>2 </a:t>
            </a:r>
            <a:r>
              <a:rPr lang="en-US" altLang="ru-RU" sz="6000" dirty="0">
                <a:latin typeface="Arial" panose="020B0604020202020204" pitchFamily="34" charset="0"/>
              </a:rPr>
              <a:t>Å</a:t>
            </a:r>
            <a:r>
              <a:rPr lang="ru-RU" altLang="ru-RU" sz="6000" baseline="30000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6000" b="1" dirty="0">
                <a:solidFill>
                  <a:srgbClr val="0000FF"/>
                </a:solidFill>
                <a:latin typeface="Arial" panose="020B0604020202020204" pitchFamily="34" charset="0"/>
              </a:rPr>
              <a:t>т.е. существенно превышают </a:t>
            </a:r>
            <a:r>
              <a:rPr lang="el-GR" altLang="ru-RU" sz="6000" dirty="0">
                <a:latin typeface="Arial" panose="020B0604020202020204" pitchFamily="34" charset="0"/>
              </a:rPr>
              <a:t>Δ</a:t>
            </a:r>
            <a:r>
              <a:rPr lang="en-US" altLang="ru-RU" sz="6000" dirty="0">
                <a:solidFill>
                  <a:srgbClr val="FF0000"/>
                </a:solidFill>
                <a:latin typeface="Arial" panose="020B0604020202020204" pitchFamily="34" charset="0"/>
              </a:rPr>
              <a:t>&gt;&gt;λ</a:t>
            </a:r>
            <a:endParaRPr lang="ru-RU" altLang="ru-RU" sz="6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6000" b="1" dirty="0">
                <a:solidFill>
                  <a:srgbClr val="0000FF"/>
                </a:solidFill>
                <a:latin typeface="Arial" panose="020B0604020202020204" pitchFamily="34" charset="0"/>
              </a:rPr>
              <a:t>длину волны</a:t>
            </a:r>
            <a:r>
              <a:rPr lang="en-US" altLang="ru-RU" sz="60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altLang="ru-RU" sz="6000" b="1" dirty="0">
                <a:solidFill>
                  <a:srgbClr val="0000FF"/>
                </a:solidFill>
                <a:latin typeface="Arial" panose="020B0604020202020204" pitchFamily="34" charset="0"/>
              </a:rPr>
              <a:t>излучения</a:t>
            </a:r>
            <a:r>
              <a:rPr lang="en-US" altLang="ru-RU" sz="60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l-GR" altLang="ru-RU" sz="6000" dirty="0">
                <a:solidFill>
                  <a:srgbClr val="CC0000"/>
                </a:solidFill>
                <a:latin typeface="Arial" panose="020B0604020202020204" pitchFamily="34" charset="0"/>
              </a:rPr>
              <a:t>λ~1</a:t>
            </a:r>
            <a:r>
              <a:rPr lang="en-US" altLang="ru-RU" sz="6000" dirty="0">
                <a:solidFill>
                  <a:srgbClr val="CC0000"/>
                </a:solidFill>
                <a:latin typeface="Arial" panose="020B0604020202020204" pitchFamily="34" charset="0"/>
              </a:rPr>
              <a:t>Å</a:t>
            </a:r>
            <a:r>
              <a:rPr lang="en-US" altLang="ru-RU" sz="6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ru-RU" altLang="ru-RU" sz="6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4" y="620688"/>
            <a:ext cx="9162837" cy="52629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altLang="ru-RU" sz="4800" dirty="0">
                <a:latin typeface="Arial" panose="020B0604020202020204" pitchFamily="34" charset="0"/>
              </a:rPr>
              <a:t>В обратном пространстве  </a:t>
            </a:r>
          </a:p>
          <a:p>
            <a:pPr algn="ctr"/>
            <a:r>
              <a:rPr lang="ru-RU" altLang="ru-RU" sz="4800" dirty="0">
                <a:solidFill>
                  <a:srgbClr val="3333FF"/>
                </a:solidFill>
                <a:latin typeface="Arial" panose="020B0604020202020204" pitchFamily="34" charset="0"/>
              </a:rPr>
              <a:t>(Фурье-образ) </a:t>
            </a:r>
            <a:r>
              <a:rPr lang="ru-RU" altLang="ru-RU" sz="4800" dirty="0">
                <a:latin typeface="Arial" panose="020B0604020202020204" pitchFamily="34" charset="0"/>
              </a:rPr>
              <a:t>таких объектов  </a:t>
            </a:r>
          </a:p>
          <a:p>
            <a:pPr algn="ctr"/>
            <a:r>
              <a:rPr lang="ru-RU" altLang="ru-RU" sz="4800" dirty="0">
                <a:latin typeface="Arial" panose="020B0604020202020204" pitchFamily="34" charset="0"/>
              </a:rPr>
              <a:t>имеет размеры порядка </a:t>
            </a:r>
            <a:endParaRPr lang="en-US" altLang="ru-RU" sz="4800" dirty="0">
              <a:latin typeface="Arial" panose="020B0604020202020204" pitchFamily="34" charset="0"/>
            </a:endParaRPr>
          </a:p>
          <a:p>
            <a:pPr algn="ctr"/>
            <a:r>
              <a:rPr lang="el-GR" altLang="ru-RU" sz="4800" dirty="0">
                <a:solidFill>
                  <a:srgbClr val="3333FF"/>
                </a:solidFill>
                <a:latin typeface="Arial" panose="020B0604020202020204" pitchFamily="34" charset="0"/>
              </a:rPr>
              <a:t>δ~</a:t>
            </a:r>
            <a:r>
              <a:rPr lang="ru-RU" altLang="ru-RU" sz="4800" dirty="0">
                <a:solidFill>
                  <a:srgbClr val="3333FF"/>
                </a:solidFill>
                <a:latin typeface="Arial" panose="020B0604020202020204" pitchFamily="34" charset="0"/>
              </a:rPr>
              <a:t>10</a:t>
            </a:r>
            <a:r>
              <a:rPr lang="ru-RU" altLang="ru-RU" sz="4800" baseline="30000" dirty="0">
                <a:solidFill>
                  <a:srgbClr val="3333FF"/>
                </a:solidFill>
                <a:latin typeface="Arial" panose="020B0604020202020204" pitchFamily="34" charset="0"/>
              </a:rPr>
              <a:t>-4</a:t>
            </a:r>
            <a:r>
              <a:rPr lang="ru-RU" altLang="ru-RU" sz="4800" dirty="0">
                <a:solidFill>
                  <a:srgbClr val="3333FF"/>
                </a:solidFill>
                <a:latin typeface="Arial" panose="020B0604020202020204" pitchFamily="34" charset="0"/>
              </a:rPr>
              <a:t>-10</a:t>
            </a:r>
            <a:r>
              <a:rPr lang="ru-RU" altLang="ru-RU" sz="4800" baseline="30000" dirty="0">
                <a:solidFill>
                  <a:srgbClr val="3333FF"/>
                </a:solidFill>
                <a:latin typeface="Arial" panose="020B0604020202020204" pitchFamily="34" charset="0"/>
              </a:rPr>
              <a:t>-2 </a:t>
            </a:r>
            <a:r>
              <a:rPr lang="en-US" altLang="ru-RU" sz="4800" dirty="0">
                <a:solidFill>
                  <a:srgbClr val="3333FF"/>
                </a:solidFill>
                <a:latin typeface="Arial" panose="020B0604020202020204" pitchFamily="34" charset="0"/>
              </a:rPr>
              <a:t>Å</a:t>
            </a:r>
            <a:r>
              <a:rPr lang="ru-RU" altLang="ru-RU" sz="4800" baseline="30000" dirty="0">
                <a:solidFill>
                  <a:srgbClr val="3333FF"/>
                </a:solidFill>
                <a:latin typeface="Arial" panose="020B0604020202020204" pitchFamily="34" charset="0"/>
              </a:rPr>
              <a:t>-1</a:t>
            </a:r>
            <a:r>
              <a:rPr lang="ru-RU" altLang="ru-RU" sz="4800" dirty="0">
                <a:latin typeface="Arial" panose="020B0604020202020204" pitchFamily="34" charset="0"/>
              </a:rPr>
              <a:t>, </a:t>
            </a:r>
            <a:endParaRPr lang="en-US" altLang="ru-RU" sz="4800" dirty="0">
              <a:latin typeface="Arial" panose="020B0604020202020204" pitchFamily="34" charset="0"/>
            </a:endParaRPr>
          </a:p>
          <a:p>
            <a:pPr algn="ctr"/>
            <a:r>
              <a:rPr lang="ru-RU" altLang="ru-RU" sz="4800" dirty="0">
                <a:latin typeface="Arial" panose="020B0604020202020204" pitchFamily="34" charset="0"/>
              </a:rPr>
              <a:t>что соответствует модулю вектора дифракции </a:t>
            </a:r>
            <a:endParaRPr lang="en-US" altLang="ru-RU" sz="4800" dirty="0">
              <a:latin typeface="Arial" panose="020B0604020202020204" pitchFamily="34" charset="0"/>
            </a:endParaRPr>
          </a:p>
          <a:p>
            <a:pPr algn="ctr"/>
            <a:r>
              <a:rPr lang="ru-RU" altLang="ru-RU" sz="4800" dirty="0">
                <a:solidFill>
                  <a:srgbClr val="CC0000"/>
                </a:solidFill>
                <a:latin typeface="Arial" panose="020B0604020202020204" pitchFamily="34" charset="0"/>
              </a:rPr>
              <a:t>|</a:t>
            </a:r>
            <a:r>
              <a:rPr lang="en-US" altLang="ru-RU" sz="4800" b="1" dirty="0">
                <a:solidFill>
                  <a:srgbClr val="CC0000"/>
                </a:solidFill>
                <a:latin typeface="Arial" panose="020B0604020202020204" pitchFamily="34" charset="0"/>
              </a:rPr>
              <a:t>H</a:t>
            </a:r>
            <a:r>
              <a:rPr lang="ru-RU" altLang="ru-RU" sz="4800" dirty="0">
                <a:solidFill>
                  <a:srgbClr val="CC0000"/>
                </a:solidFill>
                <a:latin typeface="Arial" panose="020B0604020202020204" pitchFamily="34" charset="0"/>
              </a:rPr>
              <a:t>|</a:t>
            </a:r>
            <a:r>
              <a:rPr lang="en-US" altLang="ru-RU" sz="4800" dirty="0">
                <a:solidFill>
                  <a:srgbClr val="CC0000"/>
                </a:solidFill>
                <a:latin typeface="Arial" panose="020B0604020202020204" pitchFamily="34" charset="0"/>
              </a:rPr>
              <a:t>~</a:t>
            </a:r>
            <a:r>
              <a:rPr lang="ru-RU" altLang="ru-RU" sz="4800" dirty="0">
                <a:solidFill>
                  <a:srgbClr val="CC0000"/>
                </a:solidFill>
                <a:latin typeface="Arial" panose="020B0604020202020204" pitchFamily="34" charset="0"/>
              </a:rPr>
              <a:t>10</a:t>
            </a:r>
            <a:r>
              <a:rPr lang="ru-RU" altLang="ru-RU" sz="4800" baseline="30000" dirty="0">
                <a:solidFill>
                  <a:srgbClr val="CC0000"/>
                </a:solidFill>
                <a:latin typeface="Arial" panose="020B0604020202020204" pitchFamily="34" charset="0"/>
              </a:rPr>
              <a:t>-4</a:t>
            </a:r>
            <a:r>
              <a:rPr lang="ru-RU" altLang="ru-RU" sz="4800" dirty="0">
                <a:solidFill>
                  <a:srgbClr val="CC0000"/>
                </a:solidFill>
                <a:latin typeface="Arial" panose="020B0604020202020204" pitchFamily="34" charset="0"/>
              </a:rPr>
              <a:t>-10</a:t>
            </a:r>
            <a:r>
              <a:rPr lang="ru-RU" altLang="ru-RU" sz="4800" baseline="30000" dirty="0">
                <a:solidFill>
                  <a:srgbClr val="CC0000"/>
                </a:solidFill>
                <a:latin typeface="Arial" panose="020B0604020202020204" pitchFamily="34" charset="0"/>
              </a:rPr>
              <a:t>-2 </a:t>
            </a:r>
            <a:r>
              <a:rPr lang="en-US" altLang="ru-RU" sz="4800" dirty="0">
                <a:solidFill>
                  <a:srgbClr val="CC0000"/>
                </a:solidFill>
                <a:latin typeface="Arial" panose="020B0604020202020204" pitchFamily="34" charset="0"/>
              </a:rPr>
              <a:t>Å</a:t>
            </a:r>
            <a:r>
              <a:rPr lang="ru-RU" altLang="ru-RU" sz="4800" baseline="30000" dirty="0">
                <a:solidFill>
                  <a:srgbClr val="CC0000"/>
                </a:solidFill>
                <a:latin typeface="Arial" panose="020B0604020202020204" pitchFamily="34" charset="0"/>
              </a:rPr>
              <a:t>-1</a:t>
            </a:r>
            <a:r>
              <a:rPr lang="ru-RU" altLang="ru-RU" sz="4800" dirty="0">
                <a:latin typeface="Arial" panose="020B0604020202020204" pitchFamily="34" charset="0"/>
              </a:rPr>
              <a:t>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67379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ED6E218-D359-418F-AA33-9CC32610662D}"/>
              </a:ext>
            </a:extLst>
          </p:cNvPr>
          <p:cNvSpPr txBox="1"/>
          <p:nvPr/>
        </p:nvSpPr>
        <p:spPr>
          <a:xfrm>
            <a:off x="0" y="764704"/>
            <a:ext cx="9144000" cy="29238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FF0000"/>
                </a:solidFill>
                <a:latin typeface="Arial" panose="020B0604020202020204" pitchFamily="34" charset="0"/>
              </a:rPr>
              <a:t>ПРИ ДЛИНЕ ВОЛНЫ </a:t>
            </a:r>
          </a:p>
          <a:p>
            <a:pPr algn="ctr"/>
            <a:r>
              <a:rPr lang="ru-RU" altLang="ru-RU" sz="3600" dirty="0">
                <a:solidFill>
                  <a:srgbClr val="FF0000"/>
                </a:solidFill>
                <a:latin typeface="Arial" panose="020B0604020202020204" pitchFamily="34" charset="0"/>
              </a:rPr>
              <a:t>(например) </a:t>
            </a:r>
            <a:r>
              <a:rPr lang="el-GR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λ</a:t>
            </a:r>
            <a:r>
              <a:rPr lang="en-US" altLang="ru-RU" sz="3600" b="1" baseline="-25000" dirty="0" err="1">
                <a:solidFill>
                  <a:srgbClr val="FF0000"/>
                </a:solidFill>
                <a:latin typeface="Arial" panose="020B0604020202020204" pitchFamily="34" charset="0"/>
              </a:rPr>
              <a:t>CuK</a:t>
            </a:r>
            <a:r>
              <a:rPr lang="el-GR" altLang="ru-RU" sz="3600" b="1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ru-RU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=1,54 </a:t>
            </a:r>
            <a:r>
              <a:rPr lang="en-US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Å</a:t>
            </a:r>
            <a:r>
              <a:rPr lang="ru-RU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</a:p>
          <a:p>
            <a:pPr algn="ctr"/>
            <a:r>
              <a:rPr lang="ru-RU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интересующие нас </a:t>
            </a:r>
          </a:p>
          <a:p>
            <a:pPr algn="ctr"/>
            <a:r>
              <a:rPr lang="ru-RU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углы рассеяния будут </a:t>
            </a:r>
          </a:p>
          <a:p>
            <a:pPr algn="ctr"/>
            <a:r>
              <a:rPr lang="ru-RU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l-GR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θ</a:t>
            </a:r>
            <a:r>
              <a:rPr lang="en-US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~</a:t>
            </a:r>
            <a:r>
              <a:rPr lang="ru-RU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  <a:r>
              <a:rPr lang="ru-RU" altLang="ru-RU" sz="3600" b="1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-3</a:t>
            </a:r>
            <a:r>
              <a:rPr lang="ru-RU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°÷10</a:t>
            </a:r>
            <a:r>
              <a:rPr lang="ru-RU" altLang="ru-RU" sz="3600" b="1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r>
              <a:rPr lang="ru-RU" alt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°</a:t>
            </a:r>
            <a:endParaRPr lang="ru-RU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07D5C1-224F-46DD-8662-24DCF535518B}"/>
              </a:ext>
            </a:extLst>
          </p:cNvPr>
          <p:cNvSpPr txBox="1"/>
          <p:nvPr/>
        </p:nvSpPr>
        <p:spPr>
          <a:xfrm>
            <a:off x="0" y="4005064"/>
            <a:ext cx="91440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</a:rPr>
              <a:t>Рассеяние на такие малые углы получило название </a:t>
            </a:r>
          </a:p>
          <a:p>
            <a:pPr algn="ctr"/>
            <a:r>
              <a:rPr lang="ru-RU" sz="4000" b="1" dirty="0">
                <a:solidFill>
                  <a:srgbClr val="CC0000"/>
                </a:solidFill>
                <a:latin typeface="Arial" panose="020B0604020202020204" pitchFamily="34" charset="0"/>
              </a:rPr>
              <a:t>МАЛОУГЛОВОЕ РАССЕЯНИЕ</a:t>
            </a:r>
          </a:p>
        </p:txBody>
      </p:sp>
    </p:spTree>
    <p:extLst>
      <p:ext uri="{BB962C8B-B14F-4D97-AF65-F5344CB8AC3E}">
        <p14:creationId xmlns:p14="http://schemas.microsoft.com/office/powerpoint/2010/main" val="202084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FF0000"/>
                </a:solidFill>
                <a:latin typeface="Arial" panose="020B0604020202020204" pitchFamily="34" charset="0"/>
              </a:rPr>
              <a:t>МАЛОУГЛОВОЕ РАССЕЯНИЕ</a:t>
            </a:r>
            <a:r>
              <a:rPr lang="ru-RU" altLang="ru-RU" sz="40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altLang="ru-RU" sz="4000" dirty="0">
                <a:latin typeface="Arial" panose="020B0604020202020204" pitchFamily="34" charset="0"/>
              </a:rPr>
              <a:t>это упругое рассеяние электромагнитного излучения или волн де-Бройля (электронов, нейтронов) на неоднородностях вещества, </a:t>
            </a:r>
            <a:r>
              <a:rPr lang="ru-RU" altLang="ru-RU" sz="4000" dirty="0">
                <a:solidFill>
                  <a:srgbClr val="3333FF"/>
                </a:solidFill>
                <a:latin typeface="Arial" panose="020B0604020202020204" pitchFamily="34" charset="0"/>
              </a:rPr>
              <a:t>размеры которых порядка</a:t>
            </a:r>
            <a:r>
              <a:rPr lang="en-US" altLang="ru-RU" sz="40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l-GR" altLang="ru-RU" sz="4000" b="1" dirty="0">
                <a:solidFill>
                  <a:srgbClr val="CC0000"/>
                </a:solidFill>
                <a:latin typeface="Arial" panose="020B0604020202020204" pitchFamily="34" charset="0"/>
              </a:rPr>
              <a:t>Δ~</a:t>
            </a:r>
            <a:r>
              <a:rPr lang="ru-RU" altLang="ru-RU" sz="4000" b="1" dirty="0">
                <a:solidFill>
                  <a:srgbClr val="CC0000"/>
                </a:solidFill>
                <a:latin typeface="Arial" panose="020B0604020202020204" pitchFamily="34" charset="0"/>
              </a:rPr>
              <a:t>10</a:t>
            </a:r>
            <a:r>
              <a:rPr lang="ru-RU" altLang="ru-RU" sz="4000" b="1" baseline="30000" dirty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  <a:r>
              <a:rPr lang="ru-RU" altLang="ru-RU" sz="4000" b="1" dirty="0">
                <a:solidFill>
                  <a:srgbClr val="CC0000"/>
                </a:solidFill>
                <a:latin typeface="Arial" panose="020B0604020202020204" pitchFamily="34" charset="0"/>
              </a:rPr>
              <a:t> – 10</a:t>
            </a:r>
            <a:r>
              <a:rPr lang="ru-RU" altLang="ru-RU" sz="4000" b="1" baseline="30000" dirty="0">
                <a:solidFill>
                  <a:srgbClr val="CC0000"/>
                </a:solidFill>
                <a:latin typeface="Arial" panose="020B0604020202020204" pitchFamily="34" charset="0"/>
              </a:rPr>
              <a:t>4 </a:t>
            </a:r>
            <a:r>
              <a:rPr lang="en-US" altLang="ru-RU" sz="4000" b="1" dirty="0">
                <a:solidFill>
                  <a:srgbClr val="CC0000"/>
                </a:solidFill>
                <a:latin typeface="Arial" panose="020B0604020202020204" pitchFamily="34" charset="0"/>
              </a:rPr>
              <a:t>Å</a:t>
            </a:r>
            <a:r>
              <a:rPr lang="ru-RU" altLang="ru-RU" sz="4000" b="1" dirty="0">
                <a:solidFill>
                  <a:srgbClr val="CC0000"/>
                </a:solidFill>
                <a:latin typeface="Arial" panose="020B0604020202020204" pitchFamily="34" charset="0"/>
              </a:rPr>
              <a:t>,</a:t>
            </a:r>
            <a:r>
              <a:rPr lang="ru-RU" altLang="ru-RU" sz="4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altLang="ru-RU" sz="4000" dirty="0">
                <a:solidFill>
                  <a:srgbClr val="3333FF"/>
                </a:solidFill>
                <a:latin typeface="Arial" panose="020B0604020202020204" pitchFamily="34" charset="0"/>
              </a:rPr>
              <a:t>т.е. существенно </a:t>
            </a:r>
            <a:r>
              <a:rPr lang="ru-RU" altLang="ru-RU" sz="4000" dirty="0">
                <a:solidFill>
                  <a:srgbClr val="0000FF"/>
                </a:solidFill>
                <a:latin typeface="Arial" panose="020B0604020202020204" pitchFamily="34" charset="0"/>
              </a:rPr>
              <a:t>превышают длину волны </a:t>
            </a:r>
            <a:r>
              <a:rPr lang="el-GR" altLang="ru-RU" sz="4000" dirty="0">
                <a:solidFill>
                  <a:srgbClr val="0000FF"/>
                </a:solidFill>
                <a:latin typeface="Arial" panose="020B0604020202020204" pitchFamily="34" charset="0"/>
              </a:rPr>
              <a:t>λ~</a:t>
            </a:r>
            <a:r>
              <a:rPr lang="ru-RU" altLang="ru-RU" sz="4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ru-RU" sz="4000" dirty="0">
                <a:solidFill>
                  <a:srgbClr val="0000FF"/>
                </a:solidFill>
                <a:latin typeface="Arial" panose="020B0604020202020204" pitchFamily="34" charset="0"/>
              </a:rPr>
              <a:t>Å</a:t>
            </a:r>
            <a:r>
              <a:rPr lang="ru-RU" altLang="ru-RU" sz="4000" dirty="0">
                <a:solidFill>
                  <a:srgbClr val="0000FF"/>
                </a:solidFill>
                <a:latin typeface="Arial" panose="020B0604020202020204" pitchFamily="34" charset="0"/>
              </a:rPr>
              <a:t> излучения </a:t>
            </a:r>
            <a:r>
              <a:rPr lang="el-GR" altLang="ru-RU" sz="4000" dirty="0">
                <a:solidFill>
                  <a:srgbClr val="FF0000"/>
                </a:solidFill>
                <a:latin typeface="Arial" panose="020B0604020202020204" pitchFamily="34" charset="0"/>
              </a:rPr>
              <a:t>Δ</a:t>
            </a:r>
            <a:r>
              <a:rPr lang="en-US" altLang="ru-RU" sz="4000" dirty="0">
                <a:solidFill>
                  <a:srgbClr val="FF0000"/>
                </a:solidFill>
                <a:latin typeface="Arial" panose="020B0604020202020204" pitchFamily="34" charset="0"/>
              </a:rPr>
              <a:t>&gt;&gt;</a:t>
            </a:r>
            <a:r>
              <a:rPr lang="el-GR" altLang="ru-RU" sz="4000" dirty="0">
                <a:solidFill>
                  <a:srgbClr val="FF0000"/>
                </a:solidFill>
                <a:latin typeface="Arial" panose="020B0604020202020204" pitchFamily="34" charset="0"/>
              </a:rPr>
              <a:t>λ</a:t>
            </a:r>
            <a:endParaRPr lang="en-US" altLang="ru-RU" sz="40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62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-2629" y="3712964"/>
            <a:ext cx="9144000" cy="23083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Рассеяние на неоднородностях 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от  10</a:t>
            </a:r>
            <a:r>
              <a:rPr lang="ru-RU" altLang="ru-RU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-15</a:t>
            </a: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м (рассеяние электронов на ядрах)</a:t>
            </a:r>
            <a:r>
              <a:rPr lang="en-US" altLang="ru-RU" dirty="0">
                <a:solidFill>
                  <a:srgbClr val="0000FF"/>
                </a:solidFill>
                <a:latin typeface="Arial" panose="020B0604020202020204" pitchFamily="34" charset="0"/>
              </a:rPr>
              <a:t>,</a:t>
            </a: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en-US" altLang="ru-RU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latin typeface="Arial" panose="020B0604020202020204" pitchFamily="34" charset="0"/>
              </a:rPr>
              <a:t>до метров и километров </a:t>
            </a:r>
            <a:endParaRPr lang="en-US" altLang="ru-RU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i="1" dirty="0">
                <a:latin typeface="Arial" panose="020B0604020202020204" pitchFamily="34" charset="0"/>
              </a:rPr>
              <a:t>(рассеяние радиоволн на неоднородностях земной поверхности)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57ABB6-FBC4-48E2-9BF8-B4750F13C09B}"/>
              </a:ext>
            </a:extLst>
          </p:cNvPr>
          <p:cNvSpPr txBox="1"/>
          <p:nvPr/>
        </p:nvSpPr>
        <p:spPr>
          <a:xfrm>
            <a:off x="0" y="559327"/>
            <a:ext cx="91440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</a:rPr>
              <a:t>Что можно исследовать при рассеянии на малых углах?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0B0D9792-6C2F-4588-9CB8-F72298E14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29" y="2013035"/>
            <a:ext cx="91440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00FF"/>
                </a:solidFill>
                <a:latin typeface="Arial" panose="020B0604020202020204" pitchFamily="34" charset="0"/>
              </a:rPr>
              <a:t>Распределение интенсивности рассеянного излучения </a:t>
            </a: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зависит от </a:t>
            </a:r>
            <a:r>
              <a:rPr lang="ru-RU" altLang="ru-RU" b="1" dirty="0">
                <a:solidFill>
                  <a:srgbClr val="0000FF"/>
                </a:solidFill>
                <a:latin typeface="Arial" panose="020B0604020202020204" pitchFamily="34" charset="0"/>
              </a:rPr>
              <a:t>геометрии объекта</a:t>
            </a: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и это позволяет исследовать такие структуры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0" y="980728"/>
            <a:ext cx="9144000" cy="20621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Идея метода </a:t>
            </a:r>
            <a:r>
              <a:rPr lang="ru-RU" altLang="ru-RU" dirty="0" err="1">
                <a:solidFill>
                  <a:srgbClr val="0000FF"/>
                </a:solidFill>
                <a:latin typeface="Arial" panose="020B0604020202020204" pitchFamily="34" charset="0"/>
              </a:rPr>
              <a:t>малоуглового</a:t>
            </a: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 рассеяния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впервые была предложена А. </a:t>
            </a:r>
            <a:r>
              <a:rPr lang="ru-RU" altLang="ru-RU" dirty="0" err="1">
                <a:solidFill>
                  <a:srgbClr val="0000FF"/>
                </a:solidFill>
                <a:latin typeface="Arial" panose="020B0604020202020204" pitchFamily="34" charset="0"/>
              </a:rPr>
              <a:t>Гинье</a:t>
            </a: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 (1938</a:t>
            </a:r>
            <a:r>
              <a:rPr lang="en-US" altLang="ru-RU" dirty="0">
                <a:solidFill>
                  <a:srgbClr val="0000FF"/>
                </a:solidFill>
                <a:latin typeface="Arial" panose="020B0604020202020204" pitchFamily="34" charset="0"/>
              </a:rPr>
              <a:t>) </a:t>
            </a:r>
            <a:endParaRPr lang="ru-RU" altLang="ru-RU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FF"/>
                </a:solidFill>
                <a:latin typeface="Arial" panose="020B0604020202020204" pitchFamily="34" charset="0"/>
              </a:rPr>
              <a:t>для изучению надмолекулярного строения сплавов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0" y="3212976"/>
            <a:ext cx="9144000" cy="206210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FF0000"/>
                </a:solidFill>
                <a:latin typeface="Arial" panose="020B0604020202020204" pitchFamily="34" charset="0"/>
              </a:rPr>
              <a:t>В 1950-х гг. Г. Пород, O. Кратки и В. </a:t>
            </a:r>
            <a:r>
              <a:rPr lang="ru-RU" altLang="ru-RU" dirty="0" err="1">
                <a:solidFill>
                  <a:srgbClr val="FF0000"/>
                </a:solidFill>
                <a:latin typeface="Arial" panose="020B0604020202020204" pitchFamily="34" charset="0"/>
              </a:rPr>
              <a:t>Луззати</a:t>
            </a:r>
            <a:r>
              <a:rPr lang="ru-RU" altLang="ru-RU" dirty="0">
                <a:solidFill>
                  <a:srgbClr val="FF0000"/>
                </a:solidFill>
                <a:latin typeface="Arial" panose="020B0604020202020204" pitchFamily="34" charset="0"/>
              </a:rPr>
              <a:t> разработали теоретические основы метода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FF0000"/>
                </a:solidFill>
                <a:latin typeface="Arial" panose="020B0604020202020204" pitchFamily="34" charset="0"/>
              </a:rPr>
              <a:t>и принципы конструирования установок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FF0000"/>
                </a:solidFill>
                <a:latin typeface="Arial" panose="020B0604020202020204" pitchFamily="34" charset="0"/>
              </a:rPr>
              <a:t>для </a:t>
            </a:r>
            <a:r>
              <a:rPr lang="ru-RU" altLang="ru-RU" dirty="0" err="1">
                <a:solidFill>
                  <a:srgbClr val="FF0000"/>
                </a:solidFill>
                <a:latin typeface="Arial" panose="020B0604020202020204" pitchFamily="34" charset="0"/>
              </a:rPr>
              <a:t>малоуглового</a:t>
            </a:r>
            <a:r>
              <a:rPr lang="ru-RU" altLang="ru-RU" dirty="0">
                <a:solidFill>
                  <a:srgbClr val="FF0000"/>
                </a:solidFill>
                <a:latin typeface="Arial" panose="020B0604020202020204" pitchFamily="34" charset="0"/>
              </a:rPr>
              <a:t> рассеяния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1238</Words>
  <Application>Microsoft Office PowerPoint</Application>
  <PresentationFormat>Экран (4:3)</PresentationFormat>
  <Paragraphs>150</Paragraphs>
  <Slides>32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Тема Office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Ernest</dc:creator>
  <cp:lastModifiedBy>Suvorov</cp:lastModifiedBy>
  <cp:revision>156</cp:revision>
  <dcterms:created xsi:type="dcterms:W3CDTF">2016-11-03T12:07:12Z</dcterms:created>
  <dcterms:modified xsi:type="dcterms:W3CDTF">2023-11-16T09:34:29Z</dcterms:modified>
</cp:coreProperties>
</file>